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4046" r:id="rId1"/>
  </p:sldMasterIdLst>
  <p:notesMasterIdLst>
    <p:notesMasterId r:id="rId17"/>
  </p:notesMasterIdLst>
  <p:sldIdLst>
    <p:sldId id="256" r:id="rId2"/>
    <p:sldId id="269" r:id="rId3"/>
    <p:sldId id="258" r:id="rId4"/>
    <p:sldId id="278" r:id="rId5"/>
    <p:sldId id="265" r:id="rId6"/>
    <p:sldId id="267" r:id="rId7"/>
    <p:sldId id="275" r:id="rId8"/>
    <p:sldId id="277" r:id="rId9"/>
    <p:sldId id="270" r:id="rId10"/>
    <p:sldId id="263" r:id="rId11"/>
    <p:sldId id="271" r:id="rId12"/>
    <p:sldId id="272" r:id="rId13"/>
    <p:sldId id="268" r:id="rId14"/>
    <p:sldId id="279"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70">
          <p15:clr>
            <a:srgbClr val="9AA0A6"/>
          </p15:clr>
        </p15:guide>
        <p15:guide id="2" pos="5868">
          <p15:clr>
            <a:srgbClr val="9AA0A6"/>
          </p15:clr>
        </p15:guide>
        <p15:guide id="3" orient="horz" pos="1571">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hXQ1N1MafN4fY+Bs9ldogAdiZ6C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02" autoAdjust="0"/>
    <p:restoredTop sz="94660"/>
  </p:normalViewPr>
  <p:slideViewPr>
    <p:cSldViewPr snapToGrid="0">
      <p:cViewPr varScale="1">
        <p:scale>
          <a:sx n="69" d="100"/>
          <a:sy n="69" d="100"/>
        </p:scale>
        <p:origin x="600" y="44"/>
      </p:cViewPr>
      <p:guideLst>
        <p:guide orient="horz" pos="1570"/>
        <p:guide pos="5868"/>
        <p:guide orient="horz" pos="15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png>
</file>

<file path=ppt/media/image3.jp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0" name="Google Shape;70;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Add graphical </a:t>
            </a:r>
            <a:endParaRPr/>
          </a:p>
        </p:txBody>
      </p:sp>
      <p:sp>
        <p:nvSpPr>
          <p:cNvPr id="134" name="Google Shape;13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Add graphical </a:t>
            </a:r>
            <a:endParaRPr/>
          </a:p>
        </p:txBody>
      </p:sp>
      <p:sp>
        <p:nvSpPr>
          <p:cNvPr id="134" name="Google Shape;13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62505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Add graphical </a:t>
            </a:r>
            <a:endParaRPr/>
          </a:p>
        </p:txBody>
      </p:sp>
      <p:sp>
        <p:nvSpPr>
          <p:cNvPr id="134" name="Google Shape;13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12058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94188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0202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14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4" name="Google Shape;104;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46860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a:t>EDA is used for </a:t>
            </a:r>
            <a:r>
              <a:rPr lang="en-US" sz="1200" b="1"/>
              <a:t>seeing what the data can tell us before the modeling task</a:t>
            </a:r>
            <a:r>
              <a:rPr lang="en-US" sz="1200"/>
              <a:t>.</a:t>
            </a:r>
            <a:endParaRPr/>
          </a:p>
          <a:p>
            <a:pPr marL="0" lvl="0" indent="0" algn="l" rtl="0">
              <a:lnSpc>
                <a:spcPct val="100000"/>
              </a:lnSpc>
              <a:spcBef>
                <a:spcPts val="0"/>
              </a:spcBef>
              <a:spcAft>
                <a:spcPts val="0"/>
              </a:spcAft>
              <a:buSzPts val="1400"/>
              <a:buNone/>
            </a:pPr>
            <a:endParaRPr sz="1200"/>
          </a:p>
          <a:p>
            <a:pPr marL="0" lvl="0" indent="0" algn="l" rtl="0">
              <a:lnSpc>
                <a:spcPct val="100000"/>
              </a:lnSpc>
              <a:spcBef>
                <a:spcPts val="0"/>
              </a:spcBef>
              <a:spcAft>
                <a:spcPts val="0"/>
              </a:spcAft>
              <a:buSzPts val="1400"/>
              <a:buNone/>
            </a:pPr>
            <a:r>
              <a:rPr lang="en-US" sz="1200"/>
              <a:t>Change</a:t>
            </a:r>
            <a:endParaRPr/>
          </a:p>
          <a:p>
            <a:pPr marL="0" lvl="0" indent="0" algn="l" rtl="0">
              <a:lnSpc>
                <a:spcPct val="100000"/>
              </a:lnSpc>
              <a:spcBef>
                <a:spcPts val="0"/>
              </a:spcBef>
              <a:spcAft>
                <a:spcPts val="0"/>
              </a:spcAft>
              <a:buSzPts val="1400"/>
              <a:buNone/>
            </a:pPr>
            <a:endParaRPr/>
          </a:p>
        </p:txBody>
      </p:sp>
      <p:sp>
        <p:nvSpPr>
          <p:cNvPr id="110" name="Google Shape;110;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882990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r>
              <a:rPr lang="en-US" sz="1200"/>
              <a:t>EDA is used for </a:t>
            </a:r>
            <a:r>
              <a:rPr lang="en-US" sz="1200" b="1"/>
              <a:t>seeing what the data can tell us before the modeling task</a:t>
            </a:r>
            <a:r>
              <a:rPr lang="en-US" sz="1200"/>
              <a:t>.</a:t>
            </a:r>
            <a:endParaRPr/>
          </a:p>
          <a:p>
            <a:pPr marL="0" lvl="0" indent="0" algn="l" rtl="0">
              <a:lnSpc>
                <a:spcPct val="100000"/>
              </a:lnSpc>
              <a:spcBef>
                <a:spcPts val="0"/>
              </a:spcBef>
              <a:spcAft>
                <a:spcPts val="0"/>
              </a:spcAft>
              <a:buSzPts val="1400"/>
              <a:buNone/>
            </a:pPr>
            <a:endParaRPr sz="1200"/>
          </a:p>
          <a:p>
            <a:pPr marL="0" lvl="0" indent="0" algn="l" rtl="0">
              <a:lnSpc>
                <a:spcPct val="100000"/>
              </a:lnSpc>
              <a:spcBef>
                <a:spcPts val="0"/>
              </a:spcBef>
              <a:spcAft>
                <a:spcPts val="0"/>
              </a:spcAft>
              <a:buSzPts val="1400"/>
              <a:buNone/>
            </a:pPr>
            <a:r>
              <a:rPr lang="en-US" sz="1200"/>
              <a:t>Change</a:t>
            </a:r>
            <a:endParaRPr/>
          </a:p>
          <a:p>
            <a:pPr marL="0" lvl="0" indent="0" algn="l" rtl="0">
              <a:lnSpc>
                <a:spcPct val="100000"/>
              </a:lnSpc>
              <a:spcBef>
                <a:spcPts val="0"/>
              </a:spcBef>
              <a:spcAft>
                <a:spcPts val="0"/>
              </a:spcAft>
              <a:buSzPts val="1400"/>
              <a:buNone/>
            </a:pPr>
            <a:endParaRPr/>
          </a:p>
        </p:txBody>
      </p:sp>
      <p:sp>
        <p:nvSpPr>
          <p:cNvPr id="110" name="Google Shape;110;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30433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3" name="Google Shape;133;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rmAutofit/>
          </a:bodyPr>
          <a:lstStyle/>
          <a:p>
            <a:pPr marL="457200" marR="0" lvl="0" indent="-228600" algn="l" rtl="0">
              <a:lnSpc>
                <a:spcPct val="100000"/>
              </a:lnSpc>
              <a:spcBef>
                <a:spcPts val="0"/>
              </a:spcBef>
              <a:spcAft>
                <a:spcPts val="0"/>
              </a:spcAft>
              <a:buClr>
                <a:srgbClr val="000000"/>
              </a:buClr>
              <a:buSzPts val="1400"/>
              <a:buFont typeface="Arial"/>
              <a:buNone/>
            </a:pPr>
            <a:r>
              <a:rPr lang="en-US"/>
              <a:t>Add graphical </a:t>
            </a:r>
            <a:endParaRPr/>
          </a:p>
        </p:txBody>
      </p:sp>
      <p:sp>
        <p:nvSpPr>
          <p:cNvPr id="134" name="Google Shape;134;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388639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0238262"/>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7326940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00575058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649400576"/>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144162282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9607733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80124134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870235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839390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Content">
  <p:cSld name="1_Title and Content">
    <p:spTree>
      <p:nvGrpSpPr>
        <p:cNvPr id="1" name="Shape 26"/>
        <p:cNvGrpSpPr/>
        <p:nvPr/>
      </p:nvGrpSpPr>
      <p:grpSpPr>
        <a:xfrm>
          <a:off x="0" y="0"/>
          <a:ext cx="0" cy="0"/>
          <a:chOff x="0" y="0"/>
          <a:chExt cx="0" cy="0"/>
        </a:xfrm>
      </p:grpSpPr>
      <p:sp>
        <p:nvSpPr>
          <p:cNvPr id="28" name="Google Shape;28;p61"/>
          <p:cNvSpPr txBox="1">
            <a:spLocks noGrp="1"/>
          </p:cNvSpPr>
          <p:nvPr>
            <p:ph type="title"/>
          </p:nvPr>
        </p:nvSpPr>
        <p:spPr>
          <a:xfrm>
            <a:off x="228600" y="184714"/>
            <a:ext cx="10515600" cy="521639"/>
          </a:xfrm>
          <a:prstGeom prst="rect">
            <a:avLst/>
          </a:prstGeom>
          <a:noFill/>
          <a:ln>
            <a:noFill/>
          </a:ln>
        </p:spPr>
        <p:txBody>
          <a:bodyPr spcFirstLastPara="1" wrap="square" lIns="91400" tIns="45675" rIns="91400" bIns="45675" anchor="ctr" anchorCtr="0">
            <a:spAutoFit/>
          </a:bodyPr>
          <a:lstStyle>
            <a:lvl1pPr lvl="0" algn="l">
              <a:lnSpc>
                <a:spcPct val="90000"/>
              </a:lnSpc>
              <a:spcBef>
                <a:spcPts val="0"/>
              </a:spcBef>
              <a:spcAft>
                <a:spcPts val="0"/>
              </a:spcAft>
              <a:buClr>
                <a:schemeClr val="dk1"/>
              </a:buClr>
              <a:buSzPts val="2300"/>
              <a:buFont typeface="Georgia"/>
              <a:buNone/>
              <a:defRPr sz="3100">
                <a:solidFill>
                  <a:schemeClr val="dk1"/>
                </a:solidFill>
                <a:latin typeface="Georgia"/>
                <a:ea typeface="Georgia"/>
                <a:cs typeface="Georgia"/>
                <a:sym typeface="Georgia"/>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9" name="Google Shape;29;p61"/>
          <p:cNvSpPr txBox="1">
            <a:spLocks noGrp="1"/>
          </p:cNvSpPr>
          <p:nvPr>
            <p:ph type="sldNum" idx="12"/>
          </p:nvPr>
        </p:nvSpPr>
        <p:spPr>
          <a:xfrm>
            <a:off x="11639552" y="6350000"/>
            <a:ext cx="390525" cy="2889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3672603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80427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438095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97851098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190366671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436654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79312177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301512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99005129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endParaRPr lang="en-IN"/>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IN"/>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marL="0" lvl="0" indent="0" algn="r" rtl="0">
              <a:spcBef>
                <a:spcPts val="0"/>
              </a:spcBef>
              <a:spcAft>
                <a:spcPts val="0"/>
              </a:spcAft>
              <a:buNone/>
            </a:pPr>
            <a:fld id="{00000000-1234-1234-1234-123412341234}" type="slidenum">
              <a:rPr lang="en-US" smtClean="0"/>
              <a:t>‹#›</a:t>
            </a:fld>
            <a:endParaRPr lang="en-US" sz="1500">
              <a:solidFill>
                <a:srgbClr val="000000"/>
              </a:solidFill>
              <a:latin typeface="Arial"/>
              <a:ea typeface="Arial"/>
              <a:cs typeface="Arial"/>
              <a:sym typeface="Arial"/>
            </a:endParaRPr>
          </a:p>
        </p:txBody>
      </p:sp>
    </p:spTree>
    <p:extLst>
      <p:ext uri="{BB962C8B-B14F-4D97-AF65-F5344CB8AC3E}">
        <p14:creationId xmlns:p14="http://schemas.microsoft.com/office/powerpoint/2010/main" val="3532096821"/>
      </p:ext>
    </p:extLst>
  </p:cSld>
  <p:clrMap bg1="dk1" tx1="lt1" bg2="dk2" tx2="lt2" accent1="accent1" accent2="accent2" accent3="accent3" accent4="accent4" accent5="accent5" accent6="accent6" hlink="hlink" folHlink="folHlink"/>
  <p:sldLayoutIdLst>
    <p:sldLayoutId id="2147484047" r:id="rId1"/>
    <p:sldLayoutId id="2147484048" r:id="rId2"/>
    <p:sldLayoutId id="2147484049" r:id="rId3"/>
    <p:sldLayoutId id="2147484050" r:id="rId4"/>
    <p:sldLayoutId id="2147484051" r:id="rId5"/>
    <p:sldLayoutId id="2147484052" r:id="rId6"/>
    <p:sldLayoutId id="2147484053" r:id="rId7"/>
    <p:sldLayoutId id="2147484054" r:id="rId8"/>
    <p:sldLayoutId id="2147484055" r:id="rId9"/>
    <p:sldLayoutId id="2147484056" r:id="rId10"/>
    <p:sldLayoutId id="2147484057" r:id="rId11"/>
    <p:sldLayoutId id="2147484058" r:id="rId12"/>
    <p:sldLayoutId id="2147484059" r:id="rId13"/>
    <p:sldLayoutId id="2147484060" r:id="rId14"/>
    <p:sldLayoutId id="2147484061" r:id="rId15"/>
    <p:sldLayoutId id="2147484062" r:id="rId16"/>
    <p:sldLayoutId id="2147484063" r:id="rId17"/>
    <p:sldLayoutId id="2147484064" r:id="rId18"/>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
          <p:cNvSpPr txBox="1">
            <a:spLocks noGrp="1"/>
          </p:cNvSpPr>
          <p:nvPr>
            <p:ph type="title"/>
          </p:nvPr>
        </p:nvSpPr>
        <p:spPr>
          <a:xfrm>
            <a:off x="1256867" y="4496995"/>
            <a:ext cx="8534400" cy="1507067"/>
          </a:xfrm>
          <a:prstGeom prst="rect">
            <a:avLst/>
          </a:prstGeom>
          <a:noFill/>
          <a:ln>
            <a:noFill/>
          </a:ln>
        </p:spPr>
        <p:txBody>
          <a:bodyPr spcFirstLastPara="1" wrap="square" lIns="91400" tIns="45675" rIns="91400" bIns="45675" anchor="ctr" anchorCtr="0">
            <a:normAutofit/>
          </a:bodyPr>
          <a:lstStyle/>
          <a:p>
            <a:pPr marL="0" lvl="0" indent="0" algn="ctr" rtl="0">
              <a:lnSpc>
                <a:spcPct val="90000"/>
              </a:lnSpc>
              <a:spcBef>
                <a:spcPts val="0"/>
              </a:spcBef>
              <a:spcAft>
                <a:spcPts val="0"/>
              </a:spcAft>
              <a:buClr>
                <a:schemeClr val="dk1"/>
              </a:buClr>
              <a:buSzPts val="1800"/>
              <a:buNone/>
            </a:pPr>
            <a:r>
              <a:rPr lang="en-US" sz="4800" dirty="0">
                <a:latin typeface="Times New Roman" panose="02020603050405020304" pitchFamily="18" charset="0"/>
                <a:cs typeface="Times New Roman" panose="02020603050405020304" pitchFamily="18" charset="0"/>
              </a:rPr>
              <a:t>Medical Inventory Optimization </a:t>
            </a:r>
            <a:endParaRPr sz="4800" dirty="0">
              <a:latin typeface="Times New Roman" panose="02020603050405020304" pitchFamily="18" charset="0"/>
              <a:cs typeface="Times New Roman" panose="02020603050405020304" pitchFamily="18" charset="0"/>
            </a:endParaRPr>
          </a:p>
        </p:txBody>
      </p:sp>
      <p:pic>
        <p:nvPicPr>
          <p:cNvPr id="3" name="Content Placeholder 2">
            <a:extLst>
              <a:ext uri="{FF2B5EF4-FFF2-40B4-BE49-F238E27FC236}">
                <a16:creationId xmlns:a16="http://schemas.microsoft.com/office/drawing/2014/main" id="{E364783C-680F-4061-843A-2E32489F5F5E}"/>
              </a:ext>
            </a:extLst>
          </p:cNvPr>
          <p:cNvPicPr>
            <a:picLocks noGrp="1" noChangeAspect="1"/>
          </p:cNvPicPr>
          <p:nvPr>
            <p:ph idx="1"/>
          </p:nvPr>
        </p:nvPicPr>
        <p:blipFill>
          <a:blip r:embed="rId3"/>
          <a:stretch>
            <a:fillRect/>
          </a:stretch>
        </p:blipFill>
        <p:spPr>
          <a:xfrm>
            <a:off x="2813014" y="658091"/>
            <a:ext cx="5422107" cy="3614738"/>
          </a:xfrm>
          <a:prstGeom prst="rect">
            <a:avLst/>
          </a:prstGeom>
          <a:noFill/>
          <a:ln>
            <a:noFill/>
          </a:ln>
        </p:spPr>
      </p:pic>
      <p:sp>
        <p:nvSpPr>
          <p:cNvPr id="74" name="Google Shape;74;p1"/>
          <p:cNvSpPr txBox="1"/>
          <p:nvPr/>
        </p:nvSpPr>
        <p:spPr>
          <a:xfrm>
            <a:off x="242944" y="860611"/>
            <a:ext cx="3537600" cy="492400"/>
          </a:xfrm>
          <a:prstGeom prst="rect">
            <a:avLst/>
          </a:prstGeom>
          <a:noFill/>
          <a:ln>
            <a:noFill/>
          </a:ln>
        </p:spPr>
        <p:txBody>
          <a:bodyPr spcFirstLastPara="1" wrap="square" lIns="121875" tIns="60925" rIns="121875" bIns="60925"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Times New Roman"/>
              <a:ea typeface="Times New Roman"/>
              <a:cs typeface="Times New Roman"/>
              <a:sym typeface="Times New Roman"/>
            </a:endParaRPr>
          </a:p>
        </p:txBody>
      </p:sp>
      <p:pic>
        <p:nvPicPr>
          <p:cNvPr id="75" name="Google Shape;75;p1"/>
          <p:cNvPicPr preferRelativeResize="0"/>
          <p:nvPr/>
        </p:nvPicPr>
        <p:blipFill rotWithShape="1">
          <a:blip r:embed="rId4">
            <a:alphaModFix/>
          </a:blip>
          <a:srcRect/>
          <a:stretch/>
        </p:blipFill>
        <p:spPr>
          <a:xfrm>
            <a:off x="14086508" y="11637873"/>
            <a:ext cx="158226" cy="163709"/>
          </a:xfrm>
          <a:prstGeom prst="rect">
            <a:avLst/>
          </a:prstGeom>
          <a:noFill/>
          <a:ln>
            <a:noFill/>
          </a:ln>
        </p:spPr>
      </p:pic>
      <p:pic>
        <p:nvPicPr>
          <p:cNvPr id="76" name="Google Shape;76;p1" descr="360DigiTMG Reviews - 52 Reviews of 360digitmg.com | Sitejabber"/>
          <p:cNvPicPr preferRelativeResize="0"/>
          <p:nvPr/>
        </p:nvPicPr>
        <p:blipFill rotWithShape="1">
          <a:blip r:embed="rId5">
            <a:alphaModFix/>
          </a:blip>
          <a:srcRect/>
          <a:stretch/>
        </p:blipFill>
        <p:spPr>
          <a:xfrm>
            <a:off x="9751545" y="5952931"/>
            <a:ext cx="2277039" cy="80833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Data Visualization </a:t>
            </a:r>
            <a:endParaRPr dirty="0"/>
          </a:p>
        </p:txBody>
      </p:sp>
      <p:sp>
        <p:nvSpPr>
          <p:cNvPr id="137" name="Google Shape;137;p32"/>
          <p:cNvSpPr txBox="1"/>
          <p:nvPr/>
        </p:nvSpPr>
        <p:spPr>
          <a:xfrm>
            <a:off x="666750" y="1352550"/>
            <a:ext cx="10972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p:txBody>
      </p:sp>
      <p:sp>
        <p:nvSpPr>
          <p:cNvPr id="138" name="Google Shape;138;p32"/>
          <p:cNvSpPr txBox="1"/>
          <p:nvPr/>
        </p:nvSpPr>
        <p:spPr>
          <a:xfrm>
            <a:off x="6976918" y="803564"/>
            <a:ext cx="4652696" cy="4001065"/>
          </a:xfrm>
          <a:prstGeom prst="rect">
            <a:avLst/>
          </a:prstGeom>
          <a:noFill/>
          <a:ln>
            <a:noFill/>
          </a:ln>
        </p:spPr>
        <p:txBody>
          <a:bodyPr spcFirstLastPara="1" wrap="square" lIns="91425" tIns="91425" rIns="91425" bIns="91425" anchor="t" anchorCtr="0">
            <a:spAutoFit/>
          </a:bodyPr>
          <a:lstStyle/>
          <a:p>
            <a:pPr lvl="0"/>
            <a:endParaRPr lang="en-IN" dirty="0">
              <a:solidFill>
                <a:schemeClr val="bg1"/>
              </a:solidFill>
            </a:endParaRPr>
          </a:p>
          <a:p>
            <a:pPr marL="285750" lvl="0" indent="-285750">
              <a:buFont typeface="Arial" panose="020B0604020202020204" pitchFamily="34" charset="0"/>
              <a:buChar char="•"/>
            </a:pPr>
            <a:r>
              <a:rPr lang="en-US" dirty="0">
                <a:solidFill>
                  <a:schemeClr val="bg1"/>
                </a:solidFill>
              </a:rPr>
              <a:t>Discontinue or phase out products with consistently low or zero sales unless there's a strategic reason to keep them.</a:t>
            </a:r>
          </a:p>
          <a:p>
            <a:pPr lvl="0"/>
            <a:endParaRPr lang="en-IN" dirty="0">
              <a:solidFill>
                <a:schemeClr val="bg1"/>
              </a:solidFill>
            </a:endParaRPr>
          </a:p>
          <a:p>
            <a:pPr marL="285750" lvl="0" indent="-285750">
              <a:buFont typeface="Arial" panose="020B0604020202020204" pitchFamily="34" charset="0"/>
              <a:buChar char="•"/>
            </a:pPr>
            <a:r>
              <a:rPr lang="en-US" dirty="0">
                <a:solidFill>
                  <a:schemeClr val="bg1"/>
                </a:solidFill>
              </a:rPr>
              <a:t>Conduct market research to understand the reasons behind the zero sales. Like ALTEPLASE 20MG   </a:t>
            </a:r>
          </a:p>
          <a:p>
            <a:pPr marL="285750" lvl="0" indent="-285750">
              <a:buFont typeface="Arial" panose="020B0604020202020204" pitchFamily="34" charset="0"/>
              <a:buChar char="•"/>
            </a:pPr>
            <a:endParaRPr lang="en-US" b="1" dirty="0">
              <a:solidFill>
                <a:schemeClr val="bg1"/>
              </a:solidFill>
            </a:endParaRPr>
          </a:p>
          <a:p>
            <a:pPr marL="285750" indent="-285750">
              <a:buFont typeface="Arial" panose="020B0604020202020204" pitchFamily="34" charset="0"/>
              <a:buChar char="•"/>
            </a:pPr>
            <a:r>
              <a:rPr lang="en-IN" b="1" dirty="0">
                <a:solidFill>
                  <a:schemeClr val="bg1"/>
                </a:solidFill>
              </a:rPr>
              <a:t>Price Sensitivity</a:t>
            </a:r>
            <a:r>
              <a:rPr lang="en-IN" dirty="0">
                <a:solidFill>
                  <a:schemeClr val="bg1"/>
                </a:solidFill>
              </a:rPr>
              <a:t>: The high net sales might be a result of high unit prices rather than just volume.</a:t>
            </a:r>
          </a:p>
          <a:p>
            <a:pPr lvl="0"/>
            <a:r>
              <a:rPr lang="en-US" sz="1400" b="1" dirty="0">
                <a:solidFill>
                  <a:schemeClr val="bg1"/>
                </a:solidFill>
              </a:rPr>
              <a:t> </a:t>
            </a:r>
            <a:endParaRPr lang="en-IN" sz="1400" dirty="0">
              <a:solidFill>
                <a:schemeClr val="bg1"/>
              </a:solidFill>
            </a:endParaRPr>
          </a:p>
        </p:txBody>
      </p:sp>
      <p:pic>
        <p:nvPicPr>
          <p:cNvPr id="139" name="Google Shape;139;p32"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pic>
        <p:nvPicPr>
          <p:cNvPr id="2050" name="Picture 2">
            <a:extLst>
              <a:ext uri="{FF2B5EF4-FFF2-40B4-BE49-F238E27FC236}">
                <a16:creationId xmlns:a16="http://schemas.microsoft.com/office/drawing/2014/main" id="{9AC81A8B-B398-45FC-AAAC-E4EECEA640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8486" y="803564"/>
            <a:ext cx="6310168" cy="568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228600" y="150081"/>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Data Visualization </a:t>
            </a:r>
            <a:endParaRPr/>
          </a:p>
        </p:txBody>
      </p:sp>
      <p:sp>
        <p:nvSpPr>
          <p:cNvPr id="137" name="Google Shape;137;p32"/>
          <p:cNvSpPr txBox="1"/>
          <p:nvPr/>
        </p:nvSpPr>
        <p:spPr>
          <a:xfrm>
            <a:off x="666750" y="1352550"/>
            <a:ext cx="10972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38" name="Google Shape;138;p32"/>
          <p:cNvSpPr txBox="1"/>
          <p:nvPr/>
        </p:nvSpPr>
        <p:spPr>
          <a:xfrm>
            <a:off x="6491287" y="593436"/>
            <a:ext cx="4830063" cy="4893617"/>
          </a:xfrm>
          <a:prstGeom prst="rect">
            <a:avLst/>
          </a:prstGeom>
          <a:noFill/>
          <a:ln>
            <a:noFill/>
          </a:ln>
        </p:spPr>
        <p:txBody>
          <a:bodyPr spcFirstLastPara="1" wrap="square" lIns="91425" tIns="91425" rIns="91425" bIns="91425" anchor="t" anchorCtr="0">
            <a:spAutoFit/>
          </a:bodyPr>
          <a:lstStyle/>
          <a:p>
            <a:endParaRPr lang="en-IN" dirty="0">
              <a:solidFill>
                <a:schemeClr val="bg1"/>
              </a:solidFill>
            </a:endParaRPr>
          </a:p>
          <a:p>
            <a:pPr marL="742950" lvl="1" indent="-285750">
              <a:buFont typeface="Arial" panose="020B0604020202020204" pitchFamily="34" charset="0"/>
              <a:buChar char="•"/>
            </a:pPr>
            <a:r>
              <a:rPr lang="en-IN" b="1" dirty="0">
                <a:solidFill>
                  <a:schemeClr val="bg1"/>
                </a:solidFill>
              </a:rPr>
              <a:t>INJECTIONS</a:t>
            </a:r>
            <a:r>
              <a:rPr lang="en-IN" dirty="0">
                <a:solidFill>
                  <a:schemeClr val="bg1"/>
                </a:solidFill>
              </a:rPr>
              <a:t>: shows a wide distribution across multiple subcategory.</a:t>
            </a:r>
          </a:p>
          <a:p>
            <a:pPr marL="742950" lvl="1" indent="-285750">
              <a:buFont typeface="Arial" panose="020B0604020202020204" pitchFamily="34" charset="0"/>
              <a:buChar char="•"/>
            </a:pPr>
            <a:endParaRPr lang="en-IN" dirty="0">
              <a:solidFill>
                <a:schemeClr val="bg1"/>
              </a:solidFill>
            </a:endParaRPr>
          </a:p>
          <a:p>
            <a:pPr marL="742950" lvl="1" indent="-285750">
              <a:buFont typeface="Arial" panose="020B0604020202020204" pitchFamily="34" charset="0"/>
              <a:buChar char="•"/>
            </a:pPr>
            <a:r>
              <a:rPr lang="en-IN" b="1" dirty="0">
                <a:solidFill>
                  <a:schemeClr val="bg1"/>
                </a:solidFill>
              </a:rPr>
              <a:t>IV FLUIDS, ELECTROLYTES, TPN</a:t>
            </a:r>
            <a:r>
              <a:rPr lang="en-IN" dirty="0">
                <a:solidFill>
                  <a:schemeClr val="bg1"/>
                </a:solidFill>
              </a:rPr>
              <a:t>: The most significant concentration is in INTRAVENOUS &amp; OTHER STERILE SOLUTIONS (21340), indicating a specialization or focus in this area.</a:t>
            </a:r>
          </a:p>
          <a:p>
            <a:pPr marL="742950" lvl="1" indent="-285750">
              <a:buFont typeface="Arial" panose="020B0604020202020204" pitchFamily="34" charset="0"/>
              <a:buChar char="•"/>
            </a:pPr>
            <a:endParaRPr lang="en-IN" dirty="0">
              <a:solidFill>
                <a:schemeClr val="bg1"/>
              </a:solidFill>
            </a:endParaRPr>
          </a:p>
          <a:p>
            <a:pPr marL="742950" lvl="1" indent="-285750">
              <a:buFont typeface="Arial" panose="020B0604020202020204" pitchFamily="34" charset="0"/>
              <a:buChar char="•"/>
            </a:pPr>
            <a:r>
              <a:rPr lang="en-IN" b="1" dirty="0">
                <a:solidFill>
                  <a:schemeClr val="bg1"/>
                </a:solidFill>
              </a:rPr>
              <a:t>TABLETS &amp; CAPSULES</a:t>
            </a:r>
            <a:r>
              <a:rPr lang="en-IN" dirty="0">
                <a:solidFill>
                  <a:schemeClr val="bg1"/>
                </a:solidFill>
              </a:rPr>
              <a:t>: This subcategory is more evenly distributed across multiple SubCategoryL3 entries, but with lower overall values compared to INJECTIONS.</a:t>
            </a:r>
          </a:p>
        </p:txBody>
      </p:sp>
      <p:pic>
        <p:nvPicPr>
          <p:cNvPr id="139" name="Google Shape;139;p32"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pic>
        <p:nvPicPr>
          <p:cNvPr id="3074" name="Picture 2">
            <a:extLst>
              <a:ext uri="{FF2B5EF4-FFF2-40B4-BE49-F238E27FC236}">
                <a16:creationId xmlns:a16="http://schemas.microsoft.com/office/drawing/2014/main" id="{55A59832-EB80-4BEB-8057-3AA578DED1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3887" y="593436"/>
            <a:ext cx="5472113" cy="5671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93435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Data Visualization </a:t>
            </a:r>
            <a:endParaRPr/>
          </a:p>
        </p:txBody>
      </p:sp>
      <p:sp>
        <p:nvSpPr>
          <p:cNvPr id="137" name="Google Shape;137;p32"/>
          <p:cNvSpPr txBox="1"/>
          <p:nvPr/>
        </p:nvSpPr>
        <p:spPr>
          <a:xfrm>
            <a:off x="666750" y="1352550"/>
            <a:ext cx="10972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38" name="Google Shape;138;p32"/>
          <p:cNvSpPr txBox="1"/>
          <p:nvPr/>
        </p:nvSpPr>
        <p:spPr>
          <a:xfrm>
            <a:off x="287350" y="1245175"/>
            <a:ext cx="11034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139" name="Google Shape;139;p32"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pic>
        <p:nvPicPr>
          <p:cNvPr id="4" name="Picture 3">
            <a:extLst>
              <a:ext uri="{FF2B5EF4-FFF2-40B4-BE49-F238E27FC236}">
                <a16:creationId xmlns:a16="http://schemas.microsoft.com/office/drawing/2014/main" id="{01C44E99-CCBA-4D1C-A226-44199259319C}"/>
              </a:ext>
            </a:extLst>
          </p:cNvPr>
          <p:cNvPicPr>
            <a:picLocks noChangeAspect="1"/>
          </p:cNvPicPr>
          <p:nvPr/>
        </p:nvPicPr>
        <p:blipFill>
          <a:blip r:embed="rId4"/>
          <a:stretch>
            <a:fillRect/>
          </a:stretch>
        </p:blipFill>
        <p:spPr>
          <a:xfrm>
            <a:off x="731136" y="713277"/>
            <a:ext cx="10392464" cy="5176020"/>
          </a:xfrm>
          <a:prstGeom prst="rect">
            <a:avLst/>
          </a:prstGeom>
        </p:spPr>
      </p:pic>
    </p:spTree>
    <p:extLst>
      <p:ext uri="{BB962C8B-B14F-4D97-AF65-F5344CB8AC3E}">
        <p14:creationId xmlns:p14="http://schemas.microsoft.com/office/powerpoint/2010/main" val="36280242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5CA17-E134-4FE7-9655-F7CB3CD3F18A}"/>
              </a:ext>
            </a:extLst>
          </p:cNvPr>
          <p:cNvSpPr>
            <a:spLocks noGrp="1"/>
          </p:cNvSpPr>
          <p:nvPr>
            <p:ph type="title"/>
          </p:nvPr>
        </p:nvSpPr>
        <p:spPr>
          <a:xfrm>
            <a:off x="646111" y="425009"/>
            <a:ext cx="9404723" cy="794191"/>
          </a:xfrm>
        </p:spPr>
        <p:txBody>
          <a:bodyPr/>
          <a:lstStyle/>
          <a:p>
            <a:r>
              <a:rPr lang="en-US" dirty="0">
                <a:solidFill>
                  <a:schemeClr val="bg1"/>
                </a:solidFill>
              </a:rPr>
              <a:t>Business </a:t>
            </a:r>
            <a:r>
              <a:rPr lang="en-US" dirty="0">
                <a:solidFill>
                  <a:schemeClr val="bg1"/>
                </a:solidFill>
                <a:latin typeface="Times New Roman" panose="02020603050405020304" pitchFamily="18" charset="0"/>
                <a:cs typeface="Times New Roman" panose="02020603050405020304" pitchFamily="18" charset="0"/>
              </a:rPr>
              <a:t>Insights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A6BE70E-9DC7-4F8C-B061-2C56F226690F}"/>
              </a:ext>
            </a:extLst>
          </p:cNvPr>
          <p:cNvSpPr txBox="1"/>
          <p:nvPr/>
        </p:nvSpPr>
        <p:spPr>
          <a:xfrm>
            <a:off x="471054" y="1582340"/>
            <a:ext cx="11009745" cy="3693319"/>
          </a:xfrm>
          <a:prstGeom prst="rect">
            <a:avLst/>
          </a:prstGeom>
          <a:noFill/>
        </p:spPr>
        <p:txBody>
          <a:bodyPr wrap="square" rtlCol="0">
            <a:spAutoFit/>
          </a:bodyPr>
          <a:lstStyle/>
          <a:p>
            <a:pPr marL="285750" lvl="0" indent="-285750">
              <a:buFont typeface="Arial" panose="020B0604020202020204" pitchFamily="34" charset="0"/>
              <a:buChar char="•"/>
            </a:pPr>
            <a:r>
              <a:rPr lang="en-US" b="1" dirty="0">
                <a:solidFill>
                  <a:schemeClr val="bg1"/>
                </a:solidFill>
              </a:rPr>
              <a:t>Strengthen the supply chain, marketing, and availability of top-performing drugs like MEROPENEM 1GM INJ and HUMAN ALBUMIN to maintain and potentially increase their market share.</a:t>
            </a:r>
          </a:p>
          <a:p>
            <a:pPr lvl="0"/>
            <a:endParaRPr lang="en-IN" dirty="0">
              <a:solidFill>
                <a:schemeClr val="bg1"/>
              </a:solidFill>
            </a:endParaRPr>
          </a:p>
          <a:p>
            <a:pPr marL="285750" lvl="0" indent="-285750">
              <a:buFont typeface="Arial" panose="020B0604020202020204" pitchFamily="34" charset="0"/>
              <a:buChar char="•"/>
            </a:pPr>
            <a:r>
              <a:rPr lang="en-US" b="1" dirty="0">
                <a:solidFill>
                  <a:schemeClr val="bg1"/>
                </a:solidFill>
              </a:rPr>
              <a:t>Many of the top-selling medications such as REMDESIVIR 100MG INJ, HUMAN ALBUMIN 20% INJ, and TIGECYCLINE 50MG INJ are often used in critical care, suggesting a significant market demand for life-saving or essential hospital medications.</a:t>
            </a:r>
          </a:p>
          <a:p>
            <a:pPr lvl="0"/>
            <a:endParaRPr lang="en-IN" dirty="0">
              <a:solidFill>
                <a:schemeClr val="bg1"/>
              </a:solidFill>
            </a:endParaRPr>
          </a:p>
          <a:p>
            <a:pPr marL="285750" lvl="0" indent="-285750">
              <a:buFont typeface="Arial" panose="020B0604020202020204" pitchFamily="34" charset="0"/>
              <a:buChar char="•"/>
            </a:pPr>
            <a:r>
              <a:rPr lang="en-US" b="1" dirty="0">
                <a:solidFill>
                  <a:schemeClr val="bg1"/>
                </a:solidFill>
              </a:rPr>
              <a:t>Discontinue or phase out products with consistently low or zero sales unless there's a strategic reason to keep them.</a:t>
            </a:r>
          </a:p>
          <a:p>
            <a:pPr lvl="0"/>
            <a:endParaRPr lang="en-IN" dirty="0">
              <a:solidFill>
                <a:schemeClr val="bg1"/>
              </a:solidFill>
            </a:endParaRPr>
          </a:p>
          <a:p>
            <a:pPr marL="285750" lvl="0" indent="-285750">
              <a:buFont typeface="Arial" panose="020B0604020202020204" pitchFamily="34" charset="0"/>
              <a:buChar char="•"/>
            </a:pPr>
            <a:r>
              <a:rPr lang="en-US" b="1" dirty="0">
                <a:solidFill>
                  <a:schemeClr val="bg1"/>
                </a:solidFill>
              </a:rPr>
              <a:t>Conduct market research to understand the reasons behind the zero sales. Like ALTEPLASE 20MG    </a:t>
            </a:r>
            <a:endParaRPr lang="en-IN" dirty="0">
              <a:solidFill>
                <a:schemeClr val="bg1"/>
              </a:solidFill>
            </a:endParaRPr>
          </a:p>
        </p:txBody>
      </p:sp>
    </p:spTree>
    <p:extLst>
      <p:ext uri="{BB962C8B-B14F-4D97-AF65-F5344CB8AC3E}">
        <p14:creationId xmlns:p14="http://schemas.microsoft.com/office/powerpoint/2010/main" val="40958327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5CA17-E134-4FE7-9655-F7CB3CD3F18A}"/>
              </a:ext>
            </a:extLst>
          </p:cNvPr>
          <p:cNvSpPr>
            <a:spLocks noGrp="1"/>
          </p:cNvSpPr>
          <p:nvPr>
            <p:ph type="title"/>
          </p:nvPr>
        </p:nvSpPr>
        <p:spPr>
          <a:xfrm>
            <a:off x="646111" y="425009"/>
            <a:ext cx="9404723" cy="794191"/>
          </a:xfrm>
        </p:spPr>
        <p:txBody>
          <a:bodyPr/>
          <a:lstStyle/>
          <a:p>
            <a:r>
              <a:rPr lang="en-US" dirty="0">
                <a:solidFill>
                  <a:schemeClr val="bg1"/>
                </a:solidFill>
              </a:rPr>
              <a:t>Business </a:t>
            </a:r>
            <a:r>
              <a:rPr lang="en-US" dirty="0">
                <a:solidFill>
                  <a:schemeClr val="bg1"/>
                </a:solidFill>
                <a:latin typeface="Times New Roman" panose="02020603050405020304" pitchFamily="18" charset="0"/>
                <a:cs typeface="Times New Roman" panose="02020603050405020304" pitchFamily="18" charset="0"/>
              </a:rPr>
              <a:t>Insights</a:t>
            </a:r>
            <a:endParaRPr lang="en-IN" dirty="0">
              <a:solidFill>
                <a:schemeClr val="bg1"/>
              </a:solidFill>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0A6BE70E-9DC7-4F8C-B061-2C56F226690F}"/>
              </a:ext>
            </a:extLst>
          </p:cNvPr>
          <p:cNvSpPr txBox="1"/>
          <p:nvPr/>
        </p:nvSpPr>
        <p:spPr>
          <a:xfrm>
            <a:off x="471054" y="1582340"/>
            <a:ext cx="11009745" cy="4247317"/>
          </a:xfrm>
          <a:prstGeom prst="rect">
            <a:avLst/>
          </a:prstGeom>
          <a:noFill/>
        </p:spPr>
        <p:txBody>
          <a:bodyPr wrap="square" rtlCol="0">
            <a:spAutoFit/>
          </a:bodyPr>
          <a:lstStyle/>
          <a:p>
            <a:pPr lvl="0"/>
            <a:r>
              <a:rPr lang="en-IN" b="1" dirty="0">
                <a:solidFill>
                  <a:schemeClr val="bg1"/>
                </a:solidFill>
              </a:rPr>
              <a:t>High-Cost, High-Use Products</a:t>
            </a:r>
            <a:r>
              <a:rPr lang="en-IN" dirty="0">
                <a:solidFill>
                  <a:schemeClr val="bg1"/>
                </a:solidFill>
              </a:rPr>
              <a:t>:</a:t>
            </a:r>
          </a:p>
          <a:p>
            <a:pPr lvl="1"/>
            <a:r>
              <a:rPr lang="en-IN" dirty="0">
                <a:solidFill>
                  <a:schemeClr val="bg1"/>
                </a:solidFill>
              </a:rPr>
              <a:t>Products with high total costs are typically those used in critical care or for treating severe conditions, justifying their high prices and significant use.</a:t>
            </a:r>
          </a:p>
          <a:p>
            <a:pPr lvl="0"/>
            <a:r>
              <a:rPr lang="en-IN" b="1" dirty="0">
                <a:solidFill>
                  <a:schemeClr val="bg1"/>
                </a:solidFill>
              </a:rPr>
              <a:t>Low-Cost, Low-Use Products</a:t>
            </a:r>
            <a:r>
              <a:rPr lang="en-IN" dirty="0">
                <a:solidFill>
                  <a:schemeClr val="bg1"/>
                </a:solidFill>
              </a:rPr>
              <a:t>:</a:t>
            </a:r>
          </a:p>
          <a:p>
            <a:pPr lvl="1"/>
            <a:r>
              <a:rPr lang="en-IN" dirty="0">
                <a:solidFill>
                  <a:schemeClr val="bg1"/>
                </a:solidFill>
              </a:rPr>
              <a:t>These are often essential but less expensive medications, possibly older drugs or those that are used in less severe cases or as part of combination therapies.</a:t>
            </a:r>
          </a:p>
          <a:p>
            <a:pPr lvl="0"/>
            <a:r>
              <a:rPr lang="en-IN" b="1" dirty="0">
                <a:solidFill>
                  <a:schemeClr val="bg1"/>
                </a:solidFill>
              </a:rPr>
              <a:t>Specialty vs. General Medications</a:t>
            </a:r>
            <a:r>
              <a:rPr lang="en-IN" dirty="0">
                <a:solidFill>
                  <a:schemeClr val="bg1"/>
                </a:solidFill>
              </a:rPr>
              <a:t>:</a:t>
            </a:r>
          </a:p>
          <a:p>
            <a:pPr lvl="1"/>
            <a:r>
              <a:rPr lang="en-IN" dirty="0">
                <a:solidFill>
                  <a:schemeClr val="bg1"/>
                </a:solidFill>
              </a:rPr>
              <a:t>High sales figures are often seen in specialized medications for severe or complex conditions (e.g., severe infections, critical care solutions), while general medications for common conditions often have lower sales figures.</a:t>
            </a:r>
          </a:p>
          <a:p>
            <a:pPr lvl="0"/>
            <a:r>
              <a:rPr lang="en-IN" b="1" dirty="0">
                <a:solidFill>
                  <a:schemeClr val="bg1"/>
                </a:solidFill>
              </a:rPr>
              <a:t>Economic Implications</a:t>
            </a:r>
            <a:r>
              <a:rPr lang="en-IN" dirty="0">
                <a:solidFill>
                  <a:schemeClr val="bg1"/>
                </a:solidFill>
              </a:rPr>
              <a:t>:</a:t>
            </a:r>
          </a:p>
          <a:p>
            <a:pPr lvl="1"/>
            <a:r>
              <a:rPr lang="en-IN" dirty="0">
                <a:solidFill>
                  <a:schemeClr val="bg1"/>
                </a:solidFill>
              </a:rPr>
              <a:t>The data indicates that high-cost drugs have substantial sales, emphasizing the economic burden on healthcare systems, while low-cost drugs have minimal financial impact despite their essential nature.</a:t>
            </a:r>
          </a:p>
          <a:p>
            <a:pPr lvl="0"/>
            <a:endParaRPr lang="en-IN" dirty="0">
              <a:solidFill>
                <a:schemeClr val="bg1"/>
              </a:solidFill>
            </a:endParaRPr>
          </a:p>
        </p:txBody>
      </p:sp>
    </p:spTree>
    <p:extLst>
      <p:ext uri="{BB962C8B-B14F-4D97-AF65-F5344CB8AC3E}">
        <p14:creationId xmlns:p14="http://schemas.microsoft.com/office/powerpoint/2010/main" val="1994709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cxnSp>
        <p:nvCxnSpPr>
          <p:cNvPr id="144" name="Google Shape;144;p60"/>
          <p:cNvCxnSpPr/>
          <p:nvPr/>
        </p:nvCxnSpPr>
        <p:spPr>
          <a:xfrm>
            <a:off x="0" y="6464596"/>
            <a:ext cx="9597656" cy="0"/>
          </a:xfrm>
          <a:prstGeom prst="straightConnector1">
            <a:avLst/>
          </a:prstGeom>
          <a:noFill/>
          <a:ln w="9525" cap="flat" cmpd="sng">
            <a:solidFill>
              <a:srgbClr val="3B7FF2"/>
            </a:solidFill>
            <a:prstDash val="solid"/>
            <a:round/>
            <a:headEnd type="none" w="sm" len="sm"/>
            <a:tailEnd type="none" w="sm" len="sm"/>
          </a:ln>
        </p:spPr>
      </p:cxnSp>
      <p:pic>
        <p:nvPicPr>
          <p:cNvPr id="145" name="Google Shape;145;p60" descr="Attitudes 2 Animal Cognition Survey – The Anthrozoologist"/>
          <p:cNvPicPr preferRelativeResize="0"/>
          <p:nvPr/>
        </p:nvPicPr>
        <p:blipFill rotWithShape="1">
          <a:blip r:embed="rId3">
            <a:alphaModFix/>
          </a:blip>
          <a:srcRect/>
          <a:stretch/>
        </p:blipFill>
        <p:spPr>
          <a:xfrm>
            <a:off x="3110415" y="272435"/>
            <a:ext cx="5971172" cy="5971172"/>
          </a:xfrm>
          <a:prstGeom prst="rect">
            <a:avLst/>
          </a:prstGeom>
          <a:noFill/>
          <a:ln>
            <a:noFill/>
          </a:ln>
        </p:spPr>
      </p:pic>
      <p:pic>
        <p:nvPicPr>
          <p:cNvPr id="146" name="Google Shape;146;p60" descr="360DigiTMG Reviews - 52 Reviews of 360digitmg.com | Sitejabber"/>
          <p:cNvPicPr preferRelativeResize="0"/>
          <p:nvPr/>
        </p:nvPicPr>
        <p:blipFill rotWithShape="1">
          <a:blip r:embed="rId4">
            <a:alphaModFix/>
          </a:blip>
          <a:srcRect/>
          <a:stretch/>
        </p:blipFill>
        <p:spPr>
          <a:xfrm>
            <a:off x="9723552" y="5952931"/>
            <a:ext cx="2277039" cy="80833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6"/>
          <p:cNvSpPr txBox="1">
            <a:spLocks noGrp="1"/>
          </p:cNvSpPr>
          <p:nvPr>
            <p:ph type="title"/>
          </p:nvPr>
        </p:nvSpPr>
        <p:spPr>
          <a:xfrm>
            <a:off x="228600" y="177814"/>
            <a:ext cx="10515600" cy="53544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Contents</a:t>
            </a:r>
            <a:endParaRPr sz="3200" b="1" dirty="0">
              <a:latin typeface="Times New Roman"/>
              <a:ea typeface="Times New Roman"/>
              <a:cs typeface="Times New Roman"/>
              <a:sym typeface="Times New Roman"/>
            </a:endParaRPr>
          </a:p>
        </p:txBody>
      </p:sp>
      <p:pic>
        <p:nvPicPr>
          <p:cNvPr id="90" name="Google Shape;90;p6" descr="360DigiTMG Reviews - 52 Reviews of 360digitmg.com | Sitejabber"/>
          <p:cNvPicPr preferRelativeResize="0"/>
          <p:nvPr/>
        </p:nvPicPr>
        <p:blipFill rotWithShape="1">
          <a:blip r:embed="rId3">
            <a:alphaModFix/>
          </a:blip>
          <a:srcRect/>
          <a:stretch/>
        </p:blipFill>
        <p:spPr>
          <a:xfrm>
            <a:off x="9753110" y="5945834"/>
            <a:ext cx="2277039" cy="808338"/>
          </a:xfrm>
          <a:prstGeom prst="rect">
            <a:avLst/>
          </a:prstGeom>
          <a:noFill/>
          <a:ln>
            <a:noFill/>
          </a:ln>
        </p:spPr>
      </p:pic>
      <p:sp>
        <p:nvSpPr>
          <p:cNvPr id="3" name="TextBox 2">
            <a:extLst>
              <a:ext uri="{FF2B5EF4-FFF2-40B4-BE49-F238E27FC236}">
                <a16:creationId xmlns:a16="http://schemas.microsoft.com/office/drawing/2014/main" id="{ED20173E-281E-4D0C-8A2F-DB44853A898B}"/>
              </a:ext>
            </a:extLst>
          </p:cNvPr>
          <p:cNvSpPr txBox="1"/>
          <p:nvPr/>
        </p:nvSpPr>
        <p:spPr>
          <a:xfrm>
            <a:off x="1034472" y="1736436"/>
            <a:ext cx="10123055" cy="2850011"/>
          </a:xfrm>
          <a:prstGeom prst="rect">
            <a:avLst/>
          </a:prstGeom>
          <a:noFill/>
        </p:spPr>
        <p:txBody>
          <a:bodyPr wrap="square" rtlCol="0">
            <a:spAutoFit/>
          </a:bodyPr>
          <a:lstStyle/>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Business Objective</a:t>
            </a:r>
          </a:p>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Business Constraints</a:t>
            </a:r>
          </a:p>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Project Architecture - Data Flow Diagram</a:t>
            </a:r>
            <a:endParaRPr lang="en-US" sz="2800" dirty="0">
              <a:latin typeface="Times New Roman" panose="02020603050405020304" pitchFamily="18" charset="0"/>
              <a:cs typeface="Times New Roman" panose="02020603050405020304" pitchFamily="18" charset="0"/>
            </a:endParaRPr>
          </a:p>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Data Collection</a:t>
            </a:r>
          </a:p>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Exploratory Data Analysis</a:t>
            </a:r>
          </a:p>
          <a:p>
            <a:pPr marL="457200" lvl="0" indent="-431800">
              <a:lnSpc>
                <a:spcPct val="90000"/>
              </a:lnSpc>
              <a:buClr>
                <a:schemeClr val="dk1"/>
              </a:buClr>
              <a:buSzPts val="3200"/>
              <a:buFont typeface="Times New Roman"/>
              <a:buChar char="●"/>
            </a:pPr>
            <a:r>
              <a:rPr lang="en-US" sz="2800" dirty="0">
                <a:latin typeface="Times New Roman" panose="02020603050405020304" pitchFamily="18" charset="0"/>
                <a:ea typeface="Times New Roman"/>
                <a:cs typeface="Times New Roman" panose="02020603050405020304" pitchFamily="18" charset="0"/>
                <a:sym typeface="Times New Roman"/>
              </a:rPr>
              <a:t>Data Visualization</a:t>
            </a:r>
          </a:p>
          <a:p>
            <a:endParaRPr lang="en-IN" sz="2800" dirty="0"/>
          </a:p>
        </p:txBody>
      </p:sp>
    </p:spTree>
    <p:extLst>
      <p:ext uri="{BB962C8B-B14F-4D97-AF65-F5344CB8AC3E}">
        <p14:creationId xmlns:p14="http://schemas.microsoft.com/office/powerpoint/2010/main" val="174131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6"/>
          <p:cNvSpPr txBox="1">
            <a:spLocks noGrp="1"/>
          </p:cNvSpPr>
          <p:nvPr>
            <p:ph type="title"/>
          </p:nvPr>
        </p:nvSpPr>
        <p:spPr>
          <a:xfrm>
            <a:off x="228600" y="177814"/>
            <a:ext cx="10515600" cy="53544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Business</a:t>
            </a:r>
            <a:r>
              <a:rPr lang="en-US" sz="2800" b="1">
                <a:latin typeface="Times New Roman"/>
                <a:ea typeface="Times New Roman"/>
                <a:cs typeface="Times New Roman"/>
                <a:sym typeface="Times New Roman"/>
              </a:rPr>
              <a:t> </a:t>
            </a:r>
            <a:r>
              <a:rPr lang="en-US" sz="3200" b="1">
                <a:latin typeface="Times New Roman"/>
                <a:ea typeface="Times New Roman"/>
                <a:cs typeface="Times New Roman"/>
                <a:sym typeface="Times New Roman"/>
              </a:rPr>
              <a:t>Problem</a:t>
            </a:r>
            <a:endParaRPr sz="3200" b="1">
              <a:latin typeface="Times New Roman"/>
              <a:ea typeface="Times New Roman"/>
              <a:cs typeface="Times New Roman"/>
              <a:sym typeface="Times New Roman"/>
            </a:endParaRPr>
          </a:p>
        </p:txBody>
      </p:sp>
      <p:pic>
        <p:nvPicPr>
          <p:cNvPr id="90" name="Google Shape;90;p6" descr="360DigiTMG Reviews - 52 Reviews of 360digitmg.com | Sitejabber"/>
          <p:cNvPicPr preferRelativeResize="0"/>
          <p:nvPr/>
        </p:nvPicPr>
        <p:blipFill rotWithShape="1">
          <a:blip r:embed="rId3">
            <a:alphaModFix/>
          </a:blip>
          <a:srcRect/>
          <a:stretch/>
        </p:blipFill>
        <p:spPr>
          <a:xfrm>
            <a:off x="9753110" y="5945834"/>
            <a:ext cx="2277039" cy="808338"/>
          </a:xfrm>
          <a:prstGeom prst="rect">
            <a:avLst/>
          </a:prstGeom>
          <a:noFill/>
          <a:ln>
            <a:noFill/>
          </a:ln>
        </p:spPr>
      </p:pic>
      <p:sp>
        <p:nvSpPr>
          <p:cNvPr id="3" name="TextBox 2">
            <a:extLst>
              <a:ext uri="{FF2B5EF4-FFF2-40B4-BE49-F238E27FC236}">
                <a16:creationId xmlns:a16="http://schemas.microsoft.com/office/drawing/2014/main" id="{ED20173E-281E-4D0C-8A2F-DB44853A898B}"/>
              </a:ext>
            </a:extLst>
          </p:cNvPr>
          <p:cNvSpPr txBox="1"/>
          <p:nvPr/>
        </p:nvSpPr>
        <p:spPr>
          <a:xfrm>
            <a:off x="1034472" y="1708727"/>
            <a:ext cx="10123055" cy="3416320"/>
          </a:xfrm>
          <a:prstGeom prst="rect">
            <a:avLst/>
          </a:prstGeom>
          <a:noFill/>
        </p:spPr>
        <p:txBody>
          <a:bodyPr wrap="square" rtlCol="0">
            <a:spAutoFit/>
          </a:bodyPr>
          <a:lstStyle/>
          <a:p>
            <a:r>
              <a:rPr lang="en-US" sz="1800" b="1" dirty="0"/>
              <a:t>Business Problem: </a:t>
            </a:r>
            <a:r>
              <a:rPr lang="en-US" sz="1800" dirty="0"/>
              <a:t>Bounce rate is increasing significantly leading to patient  dissatisfaction.</a:t>
            </a:r>
          </a:p>
          <a:p>
            <a:endParaRPr lang="en-US" sz="1800" dirty="0"/>
          </a:p>
          <a:p>
            <a:r>
              <a:rPr lang="en-US" sz="1800" b="1" dirty="0"/>
              <a:t>Business Objective: </a:t>
            </a:r>
            <a:r>
              <a:rPr lang="en-US" sz="1800" dirty="0"/>
              <a:t>Minimize bounce rate.</a:t>
            </a:r>
          </a:p>
          <a:p>
            <a:endParaRPr lang="en-US" sz="1800" dirty="0"/>
          </a:p>
          <a:p>
            <a:r>
              <a:rPr lang="en-US" sz="1800" b="1" dirty="0"/>
              <a:t>Business Constraint: </a:t>
            </a:r>
            <a:r>
              <a:rPr lang="en-US" sz="1800" dirty="0"/>
              <a:t>Minimize inventory cost.</a:t>
            </a:r>
          </a:p>
          <a:p>
            <a:endParaRPr lang="en-US" sz="1800" dirty="0"/>
          </a:p>
          <a:p>
            <a:r>
              <a:rPr lang="en-US" sz="1800" b="1" dirty="0"/>
              <a:t>Success Criteria:</a:t>
            </a:r>
          </a:p>
          <a:p>
            <a:r>
              <a:rPr lang="en-US" sz="1800" dirty="0"/>
              <a:t> </a:t>
            </a:r>
          </a:p>
          <a:p>
            <a:r>
              <a:rPr lang="en-US" sz="1800" b="1" dirty="0"/>
              <a:t>Business Success Criteria: </a:t>
            </a:r>
            <a:r>
              <a:rPr lang="en-US" sz="1800" dirty="0"/>
              <a:t>Reduce bounce rate by at least 30%.</a:t>
            </a:r>
          </a:p>
          <a:p>
            <a:endParaRPr lang="en-US" sz="1800" b="1" dirty="0"/>
          </a:p>
          <a:p>
            <a:r>
              <a:rPr lang="en-US" sz="1800" b="1" dirty="0"/>
              <a:t>Economic Success Criteria: </a:t>
            </a:r>
            <a:r>
              <a:rPr lang="en-US" sz="1800" dirty="0"/>
              <a:t>Increase revenue by at least 20 </a:t>
            </a:r>
            <a:r>
              <a:rPr lang="en-US" sz="1800" dirty="0" err="1"/>
              <a:t>laccs</a:t>
            </a:r>
            <a:r>
              <a:rPr lang="en-US" sz="1800" dirty="0"/>
              <a:t> INR by reducing bounce rate</a:t>
            </a:r>
            <a:r>
              <a:rPr lang="en-US" dirty="0"/>
              <a:t>.</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6"/>
          <p:cNvSpPr txBox="1">
            <a:spLocks noGrp="1"/>
          </p:cNvSpPr>
          <p:nvPr>
            <p:ph type="title"/>
          </p:nvPr>
        </p:nvSpPr>
        <p:spPr>
          <a:xfrm>
            <a:off x="228600" y="177814"/>
            <a:ext cx="10515600" cy="53544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Project overview And Scope</a:t>
            </a:r>
            <a:endParaRPr sz="3200" b="1" dirty="0">
              <a:latin typeface="Times New Roman"/>
              <a:ea typeface="Times New Roman"/>
              <a:cs typeface="Times New Roman"/>
              <a:sym typeface="Times New Roman"/>
            </a:endParaRPr>
          </a:p>
        </p:txBody>
      </p:sp>
      <p:pic>
        <p:nvPicPr>
          <p:cNvPr id="90" name="Google Shape;90;p6" descr="360DigiTMG Reviews - 52 Reviews of 360digitmg.com | Sitejabber"/>
          <p:cNvPicPr preferRelativeResize="0"/>
          <p:nvPr/>
        </p:nvPicPr>
        <p:blipFill rotWithShape="1">
          <a:blip r:embed="rId3">
            <a:alphaModFix/>
          </a:blip>
          <a:srcRect/>
          <a:stretch/>
        </p:blipFill>
        <p:spPr>
          <a:xfrm>
            <a:off x="9753110" y="5945834"/>
            <a:ext cx="2277039" cy="808338"/>
          </a:xfrm>
          <a:prstGeom prst="rect">
            <a:avLst/>
          </a:prstGeom>
          <a:noFill/>
          <a:ln>
            <a:noFill/>
          </a:ln>
        </p:spPr>
      </p:pic>
      <p:sp>
        <p:nvSpPr>
          <p:cNvPr id="2" name="Rectangle 1">
            <a:extLst>
              <a:ext uri="{FF2B5EF4-FFF2-40B4-BE49-F238E27FC236}">
                <a16:creationId xmlns:a16="http://schemas.microsoft.com/office/drawing/2014/main" id="{559D6A6A-5636-4339-B653-B7E7D72943EE}"/>
              </a:ext>
            </a:extLst>
          </p:cNvPr>
          <p:cNvSpPr/>
          <p:nvPr/>
        </p:nvSpPr>
        <p:spPr>
          <a:xfrm>
            <a:off x="554183" y="1662545"/>
            <a:ext cx="8063345" cy="3416320"/>
          </a:xfrm>
          <a:prstGeom prst="rect">
            <a:avLst/>
          </a:prstGeom>
        </p:spPr>
        <p:txBody>
          <a:bodyPr wrap="square">
            <a:spAutoFit/>
          </a:bodyPr>
          <a:lstStyle/>
          <a:p>
            <a:r>
              <a:rPr lang="en-US" dirty="0"/>
              <a:t>Project Overview:</a:t>
            </a:r>
          </a:p>
          <a:p>
            <a:r>
              <a:rPr lang="en-US" dirty="0">
                <a:solidFill>
                  <a:schemeClr val="bg1"/>
                </a:solidFill>
              </a:rPr>
              <a:t>The project aims to address the increasing bounce rate at the medical shop, which is leading to patient dissatisfaction. The primary objective is to minimize the bounce rate while also ensuring that the inventory costs are kept low.</a:t>
            </a:r>
          </a:p>
          <a:p>
            <a:endParaRPr lang="en-US" dirty="0">
              <a:solidFill>
                <a:schemeClr val="bg1"/>
              </a:solidFill>
            </a:endParaRPr>
          </a:p>
          <a:p>
            <a:r>
              <a:rPr lang="en-US" dirty="0"/>
              <a:t>Scope:</a:t>
            </a:r>
          </a:p>
          <a:p>
            <a:r>
              <a:rPr lang="en-US" dirty="0">
                <a:solidFill>
                  <a:schemeClr val="bg1"/>
                </a:solidFill>
              </a:rPr>
              <a:t>The scope of this project is to develop and implement a medical inventory optimization model specifically for the pharmacy department of the leading hospital in India. The model will focus on improving inventory management practices to reduce bounce rates and minimize inventory costs.</a:t>
            </a:r>
            <a:endParaRPr lang="en-IN" dirty="0">
              <a:solidFill>
                <a:schemeClr val="bg1"/>
              </a:solidFill>
            </a:endParaRPr>
          </a:p>
        </p:txBody>
      </p:sp>
    </p:spTree>
    <p:extLst>
      <p:ext uri="{BB962C8B-B14F-4D97-AF65-F5344CB8AC3E}">
        <p14:creationId xmlns:p14="http://schemas.microsoft.com/office/powerpoint/2010/main" val="4081657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A587E-2F5A-433C-BB5B-70FEC49D5341}"/>
              </a:ext>
            </a:extLst>
          </p:cNvPr>
          <p:cNvSpPr>
            <a:spLocks noGrp="1"/>
          </p:cNvSpPr>
          <p:nvPr>
            <p:ph type="title"/>
          </p:nvPr>
        </p:nvSpPr>
        <p:spPr>
          <a:xfrm>
            <a:off x="637308" y="563418"/>
            <a:ext cx="10106891" cy="1034473"/>
          </a:xfrm>
        </p:spPr>
        <p:txBody>
          <a:bodyPr/>
          <a:lstStyle/>
          <a:p>
            <a:r>
              <a:rPr lang="en-US" b="1" dirty="0">
                <a:latin typeface="Times New Roman" panose="02020603050405020304" pitchFamily="18" charset="0"/>
                <a:cs typeface="Times New Roman" panose="02020603050405020304" pitchFamily="18" charset="0"/>
              </a:rPr>
              <a:t>Project Architecture</a:t>
            </a:r>
            <a:endParaRPr lang="en-IN" b="1"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E6BD09BC-01D4-46D4-8DEA-896B7A636797}"/>
              </a:ext>
            </a:extLst>
          </p:cNvPr>
          <p:cNvPicPr>
            <a:picLocks noChangeAspect="1"/>
          </p:cNvPicPr>
          <p:nvPr/>
        </p:nvPicPr>
        <p:blipFill>
          <a:blip r:embed="rId3"/>
          <a:stretch>
            <a:fillRect/>
          </a:stretch>
        </p:blipFill>
        <p:spPr>
          <a:xfrm>
            <a:off x="1071418" y="1597891"/>
            <a:ext cx="9938327" cy="4167576"/>
          </a:xfrm>
          <a:prstGeom prst="rect">
            <a:avLst/>
          </a:prstGeom>
        </p:spPr>
      </p:pic>
      <p:pic>
        <p:nvPicPr>
          <p:cNvPr id="8" name="Google Shape;118;p25" descr="360DigiTMG Reviews - 52 Reviews of 360digitmg.com | Sitejabber">
            <a:extLst>
              <a:ext uri="{FF2B5EF4-FFF2-40B4-BE49-F238E27FC236}">
                <a16:creationId xmlns:a16="http://schemas.microsoft.com/office/drawing/2014/main" id="{E785807E-256D-4148-A0BA-604A90664E42}"/>
              </a:ext>
            </a:extLst>
          </p:cNvPr>
          <p:cNvPicPr preferRelativeResize="0"/>
          <p:nvPr/>
        </p:nvPicPr>
        <p:blipFill rotWithShape="1">
          <a:blip r:embed="rId4">
            <a:alphaModFix/>
          </a:blip>
          <a:srcRect/>
          <a:stretch/>
        </p:blipFill>
        <p:spPr>
          <a:xfrm>
            <a:off x="9751545" y="5952931"/>
            <a:ext cx="2277039" cy="808338"/>
          </a:xfrm>
          <a:prstGeom prst="rect">
            <a:avLst/>
          </a:prstGeom>
          <a:noFill/>
          <a:ln>
            <a:noFill/>
          </a:ln>
        </p:spPr>
      </p:pic>
    </p:spTree>
    <p:extLst>
      <p:ext uri="{BB962C8B-B14F-4D97-AF65-F5344CB8AC3E}">
        <p14:creationId xmlns:p14="http://schemas.microsoft.com/office/powerpoint/2010/main" val="2482649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5"/>
          <p:cNvSpPr txBox="1">
            <a:spLocks noGrp="1"/>
          </p:cNvSpPr>
          <p:nvPr>
            <p:ph type="title"/>
          </p:nvPr>
        </p:nvSpPr>
        <p:spPr>
          <a:xfrm>
            <a:off x="0" y="101954"/>
            <a:ext cx="105156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Data Dictionary </a:t>
            </a:r>
            <a:endParaRPr sz="3200" b="1" dirty="0">
              <a:latin typeface="Times New Roman"/>
              <a:ea typeface="Times New Roman"/>
              <a:cs typeface="Times New Roman"/>
              <a:sym typeface="Times New Roman"/>
            </a:endParaRPr>
          </a:p>
        </p:txBody>
      </p:sp>
      <p:pic>
        <p:nvPicPr>
          <p:cNvPr id="107" name="Google Shape;107;p15" descr="360DigiTMG Reviews - 52 Reviews of 360digitmg.com | Sitejabber"/>
          <p:cNvPicPr preferRelativeResize="0"/>
          <p:nvPr/>
        </p:nvPicPr>
        <p:blipFill rotWithShape="1">
          <a:blip r:embed="rId3">
            <a:alphaModFix/>
          </a:blip>
          <a:srcRect/>
          <a:stretch/>
        </p:blipFill>
        <p:spPr>
          <a:xfrm>
            <a:off x="9692919" y="5896947"/>
            <a:ext cx="2277039" cy="808338"/>
          </a:xfrm>
          <a:prstGeom prst="rect">
            <a:avLst/>
          </a:prstGeom>
          <a:noFill/>
          <a:ln>
            <a:noFill/>
          </a:ln>
        </p:spPr>
      </p:pic>
      <p:graphicFrame>
        <p:nvGraphicFramePr>
          <p:cNvPr id="2" name="Table 1">
            <a:extLst>
              <a:ext uri="{FF2B5EF4-FFF2-40B4-BE49-F238E27FC236}">
                <a16:creationId xmlns:a16="http://schemas.microsoft.com/office/drawing/2014/main" id="{C53ACBEE-A3D5-40CB-B51A-A70687ADC666}"/>
              </a:ext>
            </a:extLst>
          </p:cNvPr>
          <p:cNvGraphicFramePr>
            <a:graphicFrameLocks noGrp="1"/>
          </p:cNvGraphicFramePr>
          <p:nvPr>
            <p:extLst>
              <p:ext uri="{D42A27DB-BD31-4B8C-83A1-F6EECF244321}">
                <p14:modId xmlns:p14="http://schemas.microsoft.com/office/powerpoint/2010/main" val="3532588844"/>
              </p:ext>
            </p:extLst>
          </p:nvPr>
        </p:nvGraphicFramePr>
        <p:xfrm>
          <a:off x="475673" y="665163"/>
          <a:ext cx="10783454" cy="4773206"/>
        </p:xfrm>
        <a:graphic>
          <a:graphicData uri="http://schemas.openxmlformats.org/drawingml/2006/table">
            <a:tbl>
              <a:tblPr firstRow="1" firstCol="1" bandRow="1">
                <a:tableStyleId>{9D7B26C5-4107-4FEC-AEDC-1716B250A1EF}</a:tableStyleId>
              </a:tblPr>
              <a:tblGrid>
                <a:gridCol w="3352487">
                  <a:extLst>
                    <a:ext uri="{9D8B030D-6E8A-4147-A177-3AD203B41FA5}">
                      <a16:colId xmlns:a16="http://schemas.microsoft.com/office/drawing/2014/main" val="1965520886"/>
                    </a:ext>
                  </a:extLst>
                </a:gridCol>
                <a:gridCol w="7430967">
                  <a:extLst>
                    <a:ext uri="{9D8B030D-6E8A-4147-A177-3AD203B41FA5}">
                      <a16:colId xmlns:a16="http://schemas.microsoft.com/office/drawing/2014/main" val="3749250181"/>
                    </a:ext>
                  </a:extLst>
                </a:gridCol>
              </a:tblGrid>
              <a:tr h="263390">
                <a:tc>
                  <a:txBody>
                    <a:bodyPr/>
                    <a:lstStyle/>
                    <a:p>
                      <a:pPr>
                        <a:lnSpc>
                          <a:spcPct val="106000"/>
                        </a:lnSpc>
                        <a:spcAft>
                          <a:spcPts val="0"/>
                        </a:spcAft>
                      </a:pPr>
                      <a:r>
                        <a:rPr lang="en-US" sz="1400" dirty="0">
                          <a:solidFill>
                            <a:srgbClr val="FF0000"/>
                          </a:solidFill>
                          <a:effectLst/>
                        </a:rPr>
                        <a:t>Variable Name</a:t>
                      </a:r>
                      <a:endParaRPr lang="en-IN" sz="1400"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400" dirty="0">
                          <a:solidFill>
                            <a:srgbClr val="FF0000"/>
                          </a:solidFill>
                          <a:effectLst/>
                        </a:rPr>
                        <a:t>Variable Description</a:t>
                      </a:r>
                      <a:endParaRPr lang="en-IN" sz="1400" dirty="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05101730"/>
                  </a:ext>
                </a:extLst>
              </a:tr>
              <a:tr h="263390">
                <a:tc>
                  <a:txBody>
                    <a:bodyPr/>
                    <a:lstStyle/>
                    <a:p>
                      <a:pPr>
                        <a:lnSpc>
                          <a:spcPct val="106000"/>
                        </a:lnSpc>
                        <a:spcAft>
                          <a:spcPts val="0"/>
                        </a:spcAft>
                      </a:pPr>
                      <a:r>
                        <a:rPr lang="en-US" sz="1200">
                          <a:solidFill>
                            <a:schemeClr val="bg1"/>
                          </a:solidFill>
                          <a:effectLst/>
                        </a:rPr>
                        <a:t>BillDate</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Date of the bill generated</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40549420"/>
                  </a:ext>
                </a:extLst>
              </a:tr>
              <a:tr h="263390">
                <a:tc>
                  <a:txBody>
                    <a:bodyPr/>
                    <a:lstStyle/>
                    <a:p>
                      <a:pPr>
                        <a:lnSpc>
                          <a:spcPct val="106000"/>
                        </a:lnSpc>
                        <a:spcAft>
                          <a:spcPts val="0"/>
                        </a:spcAft>
                      </a:pPr>
                      <a:r>
                        <a:rPr lang="en-US" sz="1200">
                          <a:solidFill>
                            <a:schemeClr val="bg1"/>
                          </a:solidFill>
                          <a:effectLst/>
                        </a:rPr>
                        <a:t>TQty</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Total quantity of medicines in inventory</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15896480"/>
                  </a:ext>
                </a:extLst>
              </a:tr>
              <a:tr h="263390">
                <a:tc>
                  <a:txBody>
                    <a:bodyPr/>
                    <a:lstStyle/>
                    <a:p>
                      <a:pPr>
                        <a:lnSpc>
                          <a:spcPct val="106000"/>
                        </a:lnSpc>
                        <a:spcAft>
                          <a:spcPts val="0"/>
                        </a:spcAft>
                      </a:pPr>
                      <a:r>
                        <a:rPr lang="en-US" sz="1200">
                          <a:solidFill>
                            <a:schemeClr val="bg1"/>
                          </a:solidFill>
                          <a:effectLst/>
                        </a:rPr>
                        <a:t>UCPwithoutGST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Uniform Customs and Practice without GST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81886198"/>
                  </a:ext>
                </a:extLst>
              </a:tr>
              <a:tr h="263390">
                <a:tc>
                  <a:txBody>
                    <a:bodyPr/>
                    <a:lstStyle/>
                    <a:p>
                      <a:pPr>
                        <a:lnSpc>
                          <a:spcPct val="106000"/>
                        </a:lnSpc>
                        <a:spcAft>
                          <a:spcPts val="0"/>
                        </a:spcAft>
                      </a:pPr>
                      <a:r>
                        <a:rPr lang="en-US" sz="1200">
                          <a:solidFill>
                            <a:schemeClr val="bg1"/>
                          </a:solidFill>
                          <a:effectLst/>
                        </a:rPr>
                        <a:t>PureGSTPer</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Pure percentage of GST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71180636"/>
                  </a:ext>
                </a:extLst>
              </a:tr>
              <a:tr h="263390">
                <a:tc>
                  <a:txBody>
                    <a:bodyPr/>
                    <a:lstStyle/>
                    <a:p>
                      <a:pPr>
                        <a:lnSpc>
                          <a:spcPct val="106000"/>
                        </a:lnSpc>
                        <a:spcAft>
                          <a:spcPts val="0"/>
                        </a:spcAft>
                      </a:pPr>
                      <a:r>
                        <a:rPr lang="en-US" sz="1200">
                          <a:solidFill>
                            <a:schemeClr val="bg1"/>
                          </a:solidFill>
                          <a:effectLst/>
                        </a:rPr>
                        <a:t>MRP</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Maximum Retail Price of medicines in inventory</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71896536"/>
                  </a:ext>
                </a:extLst>
              </a:tr>
              <a:tr h="263390">
                <a:tc>
                  <a:txBody>
                    <a:bodyPr/>
                    <a:lstStyle/>
                    <a:p>
                      <a:pPr>
                        <a:lnSpc>
                          <a:spcPct val="106000"/>
                        </a:lnSpc>
                        <a:spcAft>
                          <a:spcPts val="0"/>
                        </a:spcAft>
                      </a:pPr>
                      <a:r>
                        <a:rPr lang="en-US" sz="1200">
                          <a:solidFill>
                            <a:schemeClr val="bg1"/>
                          </a:solidFill>
                          <a:effectLst/>
                        </a:rPr>
                        <a:t>TotalCost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Factory total cost after adding GST percentage</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878975824"/>
                  </a:ext>
                </a:extLst>
              </a:tr>
              <a:tr h="263390">
                <a:tc>
                  <a:txBody>
                    <a:bodyPr/>
                    <a:lstStyle/>
                    <a:p>
                      <a:pPr>
                        <a:lnSpc>
                          <a:spcPct val="106000"/>
                        </a:lnSpc>
                        <a:spcAft>
                          <a:spcPts val="0"/>
                        </a:spcAft>
                      </a:pPr>
                      <a:r>
                        <a:rPr lang="en-US" sz="1200">
                          <a:solidFill>
                            <a:schemeClr val="bg1"/>
                          </a:solidFill>
                          <a:effectLst/>
                        </a:rPr>
                        <a:t>TotalDiscount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Total discount applied for product</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909138558"/>
                  </a:ext>
                </a:extLst>
              </a:tr>
              <a:tr h="263390">
                <a:tc>
                  <a:txBody>
                    <a:bodyPr/>
                    <a:lstStyle/>
                    <a:p>
                      <a:pPr>
                        <a:lnSpc>
                          <a:spcPct val="106000"/>
                        </a:lnSpc>
                        <a:spcAft>
                          <a:spcPts val="0"/>
                        </a:spcAft>
                      </a:pPr>
                      <a:r>
                        <a:rPr lang="en-US" sz="1200">
                          <a:solidFill>
                            <a:schemeClr val="bg1"/>
                          </a:solidFill>
                          <a:effectLst/>
                        </a:rPr>
                        <a:t>NetSales </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Total sum of sales after selling the number of products</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39102139"/>
                  </a:ext>
                </a:extLst>
              </a:tr>
              <a:tr h="263390">
                <a:tc>
                  <a:txBody>
                    <a:bodyPr/>
                    <a:lstStyle/>
                    <a:p>
                      <a:pPr>
                        <a:lnSpc>
                          <a:spcPct val="106000"/>
                        </a:lnSpc>
                        <a:spcAft>
                          <a:spcPts val="0"/>
                        </a:spcAft>
                      </a:pPr>
                      <a:r>
                        <a:rPr lang="en-US" sz="1200">
                          <a:solidFill>
                            <a:schemeClr val="bg1"/>
                          </a:solidFill>
                          <a:effectLst/>
                        </a:rPr>
                        <a:t>GenericName</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Generic name of drugs</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268974829"/>
                  </a:ext>
                </a:extLst>
              </a:tr>
              <a:tr h="540199">
                <a:tc>
                  <a:txBody>
                    <a:bodyPr/>
                    <a:lstStyle/>
                    <a:p>
                      <a:pPr>
                        <a:lnSpc>
                          <a:spcPct val="106000"/>
                        </a:lnSpc>
                        <a:spcAft>
                          <a:spcPts val="0"/>
                        </a:spcAft>
                      </a:pPr>
                      <a:r>
                        <a:rPr lang="en-US" sz="1200">
                          <a:solidFill>
                            <a:schemeClr val="bg1"/>
                          </a:solidFill>
                          <a:effectLst/>
                        </a:rPr>
                        <a:t>SubCategory</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a:solidFill>
                            <a:schemeClr val="bg1"/>
                          </a:solidFill>
                          <a:effectLst/>
                        </a:rPr>
                        <a:t>Types of drug in category like, injections, tablets and capsules and IV FLUIDS, ELECTROLYTES, TPN</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53849218"/>
                  </a:ext>
                </a:extLst>
              </a:tr>
              <a:tr h="540199">
                <a:tc>
                  <a:txBody>
                    <a:bodyPr/>
                    <a:lstStyle/>
                    <a:p>
                      <a:pPr>
                        <a:lnSpc>
                          <a:spcPct val="106000"/>
                        </a:lnSpc>
                        <a:spcAft>
                          <a:spcPts val="0"/>
                        </a:spcAft>
                      </a:pPr>
                      <a:r>
                        <a:rPr lang="en-US" sz="1200">
                          <a:solidFill>
                            <a:schemeClr val="bg1"/>
                          </a:solidFill>
                          <a:effectLst/>
                        </a:rPr>
                        <a:t>SubCategoryL3</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The problem of cause for patients for which certain drug is used</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200545823"/>
                  </a:ext>
                </a:extLst>
              </a:tr>
              <a:tr h="263390">
                <a:tc>
                  <a:txBody>
                    <a:bodyPr/>
                    <a:lstStyle/>
                    <a:p>
                      <a:pPr>
                        <a:lnSpc>
                          <a:spcPct val="106000"/>
                        </a:lnSpc>
                        <a:spcAft>
                          <a:spcPts val="0"/>
                        </a:spcAft>
                      </a:pPr>
                      <a:r>
                        <a:rPr lang="en-US" sz="1200">
                          <a:solidFill>
                            <a:schemeClr val="bg1"/>
                          </a:solidFill>
                          <a:effectLst/>
                        </a:rPr>
                        <a:t>AnonymizedBillNo</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Anonymized bill number of drugs</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38603916"/>
                  </a:ext>
                </a:extLst>
              </a:tr>
              <a:tr h="605205">
                <a:tc>
                  <a:txBody>
                    <a:bodyPr/>
                    <a:lstStyle/>
                    <a:p>
                      <a:pPr>
                        <a:lnSpc>
                          <a:spcPct val="106000"/>
                        </a:lnSpc>
                        <a:spcAft>
                          <a:spcPts val="0"/>
                        </a:spcAft>
                      </a:pPr>
                      <a:r>
                        <a:rPr lang="en-US" sz="1200">
                          <a:solidFill>
                            <a:schemeClr val="bg1"/>
                          </a:solidFill>
                          <a:effectLst/>
                        </a:rPr>
                        <a:t>AnonymizedSpecialisation</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Anonymized specialization of drugs</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815840386"/>
                  </a:ext>
                </a:extLst>
              </a:tr>
              <a:tr h="190313">
                <a:tc>
                  <a:txBody>
                    <a:bodyPr/>
                    <a:lstStyle/>
                    <a:p>
                      <a:pPr>
                        <a:lnSpc>
                          <a:spcPct val="106000"/>
                        </a:lnSpc>
                        <a:spcAft>
                          <a:spcPts val="0"/>
                        </a:spcAft>
                      </a:pPr>
                      <a:r>
                        <a:rPr lang="en-US" sz="1200">
                          <a:solidFill>
                            <a:schemeClr val="bg1"/>
                          </a:solidFill>
                          <a:effectLst/>
                        </a:rPr>
                        <a:t>ReturnMRP</a:t>
                      </a:r>
                      <a:endParaRPr lang="en-IN" sz="110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a:lnSpc>
                          <a:spcPct val="106000"/>
                        </a:lnSpc>
                        <a:spcAft>
                          <a:spcPts val="0"/>
                        </a:spcAft>
                      </a:pPr>
                      <a:r>
                        <a:rPr lang="en-US" sz="1200" dirty="0">
                          <a:solidFill>
                            <a:schemeClr val="bg1"/>
                          </a:solidFill>
                          <a:effectLst/>
                        </a:rPr>
                        <a:t>Return MRP of drugs </a:t>
                      </a:r>
                      <a:endParaRPr lang="en-IN" sz="1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663396653"/>
                  </a:ext>
                </a:extLst>
              </a:tr>
            </a:tbl>
          </a:graphicData>
        </a:graphic>
      </p:graphicFrame>
      <p:sp>
        <p:nvSpPr>
          <p:cNvPr id="3" name="Rectangle 2">
            <a:extLst>
              <a:ext uri="{FF2B5EF4-FFF2-40B4-BE49-F238E27FC236}">
                <a16:creationId xmlns:a16="http://schemas.microsoft.com/office/drawing/2014/main" id="{F2CC1FE6-FB3A-4514-99A4-B1E809D380A1}"/>
              </a:ext>
            </a:extLst>
          </p:cNvPr>
          <p:cNvSpPr/>
          <p:nvPr/>
        </p:nvSpPr>
        <p:spPr>
          <a:xfrm>
            <a:off x="628074" y="5731172"/>
            <a:ext cx="8617526" cy="923330"/>
          </a:xfrm>
          <a:prstGeom prst="rect">
            <a:avLst/>
          </a:prstGeom>
        </p:spPr>
        <p:txBody>
          <a:bodyPr wrap="square">
            <a:spAutoFit/>
          </a:bodyPr>
          <a:lstStyle/>
          <a:p>
            <a:pPr marL="285750" indent="-285750">
              <a:buFont typeface="Arial" panose="020B0604020202020204" pitchFamily="34" charset="0"/>
              <a:buChar char="•"/>
            </a:pPr>
            <a:r>
              <a:rPr lang="en-US" b="1" dirty="0"/>
              <a:t>The type of data collection for the Medical Inventory Optimization Dataset is secondary data collection.</a:t>
            </a:r>
          </a:p>
          <a:p>
            <a:pPr marL="285750" indent="-285750">
              <a:buFont typeface="Arial" panose="020B0604020202020204" pitchFamily="34" charset="0"/>
              <a:buChar char="•"/>
            </a:pPr>
            <a:r>
              <a:rPr lang="en-US" b="1" dirty="0"/>
              <a:t>The Shape of Dataset (85001 rows, 14 columns)</a:t>
            </a:r>
          </a:p>
        </p:txBody>
      </p:sp>
    </p:spTree>
    <p:extLst>
      <p:ext uri="{BB962C8B-B14F-4D97-AF65-F5344CB8AC3E}">
        <p14:creationId xmlns:p14="http://schemas.microsoft.com/office/powerpoint/2010/main" val="2827606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322085" y="443246"/>
            <a:ext cx="92472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latin typeface="Times New Roman"/>
                <a:ea typeface="Times New Roman"/>
                <a:cs typeface="Times New Roman"/>
                <a:sym typeface="Times New Roman"/>
              </a:rPr>
              <a:t>Exploratory Data Analysis [EDA]</a:t>
            </a:r>
            <a:endParaRPr sz="3200" dirty="0">
              <a:latin typeface="Times New Roman"/>
              <a:ea typeface="Times New Roman"/>
              <a:cs typeface="Times New Roman"/>
              <a:sym typeface="Times New Roman"/>
            </a:endParaRPr>
          </a:p>
        </p:txBody>
      </p:sp>
      <p:sp>
        <p:nvSpPr>
          <p:cNvPr id="113" name="Google Shape;113;p25"/>
          <p:cNvSpPr txBox="1">
            <a:spLocks noGrp="1"/>
          </p:cNvSpPr>
          <p:nvPr>
            <p:ph type="sldNum" idx="12"/>
          </p:nvPr>
        </p:nvSpPr>
        <p:spPr>
          <a:prstGeom prst="rect">
            <a:avLst/>
          </a:prstGeom>
          <a:noFill/>
          <a:ln>
            <a:noFill/>
          </a:ln>
        </p:spPr>
        <p:txBody>
          <a:bodyPr spcFirstLastPara="1" wrap="square" lIns="91400" tIns="45675" rIns="91400" bIns="45675"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114" name="Google Shape;114;p25"/>
          <p:cNvSpPr txBox="1"/>
          <p:nvPr/>
        </p:nvSpPr>
        <p:spPr>
          <a:xfrm>
            <a:off x="507999" y="1601086"/>
            <a:ext cx="10935855" cy="264684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en-US" sz="2000" b="0" i="0" u="none" strike="noStrike" cap="none" dirty="0">
                <a:latin typeface="+mj-lt"/>
                <a:ea typeface="Calibri"/>
                <a:cs typeface="Calibri"/>
                <a:sym typeface="Calibri"/>
              </a:rPr>
              <a:t>Data Pre-Processing</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dirty="0">
                <a:solidFill>
                  <a:schemeClr val="bg1"/>
                </a:solidFill>
                <a:ea typeface="Calibri"/>
                <a:cs typeface="Calibri"/>
                <a:sym typeface="Calibri"/>
              </a:rPr>
              <a:t>Typecasting</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chemeClr val="bg1"/>
                </a:solidFill>
                <a:ea typeface="Calibri"/>
                <a:cs typeface="Calibri"/>
                <a:sym typeface="Calibri"/>
              </a:rPr>
              <a:t>First Moment of Business Decision/ Measures of Central Tendency</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dirty="0">
                <a:solidFill>
                  <a:schemeClr val="bg1"/>
                </a:solidFill>
                <a:ea typeface="Calibri"/>
                <a:cs typeface="Calibri"/>
                <a:sym typeface="Calibri"/>
              </a:rPr>
              <a:t>Second Moment of Business Decision/ Measures  Dispersion</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chemeClr val="bg1"/>
                </a:solidFill>
                <a:ea typeface="Calibri"/>
                <a:cs typeface="Calibri"/>
                <a:sym typeface="Calibri"/>
              </a:rPr>
              <a:t>Third Moment of Business Decision/ Skewness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chemeClr val="bg1"/>
                </a:solidFill>
                <a:ea typeface="Calibri"/>
                <a:cs typeface="Calibri"/>
                <a:sym typeface="Calibri"/>
              </a:rPr>
              <a:t>Fourth Moment of Business Decision/ Kurtosis</a:t>
            </a:r>
          </a:p>
          <a:p>
            <a:pPr marL="285750" marR="0" lvl="0" indent="-285750" algn="l" rtl="0">
              <a:lnSpc>
                <a:spcPct val="100000"/>
              </a:lnSpc>
              <a:spcBef>
                <a:spcPts val="0"/>
              </a:spcBef>
              <a:spcAft>
                <a:spcPts val="0"/>
              </a:spcAft>
              <a:buClr>
                <a:srgbClr val="000000"/>
              </a:buClr>
              <a:buSzPts val="1400"/>
              <a:buFont typeface="Arial" panose="020B0604020202020204" pitchFamily="34" charset="0"/>
              <a:buChar char="•"/>
            </a:pPr>
            <a:r>
              <a:rPr lang="en-US" b="0" i="0" u="none" strike="noStrike" cap="none" dirty="0">
                <a:solidFill>
                  <a:schemeClr val="bg1"/>
                </a:solidFill>
                <a:ea typeface="Calibri"/>
                <a:cs typeface="Calibri"/>
                <a:sym typeface="Calibri"/>
              </a:rPr>
              <a:t>Finding outliers</a:t>
            </a:r>
          </a:p>
          <a:p>
            <a:pPr marL="285750" lvl="0" indent="-285750">
              <a:buClr>
                <a:srgbClr val="000000"/>
              </a:buClr>
              <a:buSzPts val="1400"/>
              <a:buFont typeface="Arial" panose="020B0604020202020204" pitchFamily="34" charset="0"/>
              <a:buChar char="•"/>
            </a:pPr>
            <a:r>
              <a:rPr lang="en-US" dirty="0">
                <a:solidFill>
                  <a:schemeClr val="bg1"/>
                </a:solidFill>
                <a:ea typeface="Calibri"/>
                <a:cs typeface="Calibri"/>
                <a:sym typeface="Calibri"/>
              </a:rPr>
              <a:t>Finding Insights through </a:t>
            </a:r>
            <a:r>
              <a:rPr lang="en-US" dirty="0">
                <a:solidFill>
                  <a:schemeClr val="bg1"/>
                </a:solidFill>
                <a:ea typeface="Calibri" panose="020F0502020204030204" pitchFamily="34" charset="0"/>
                <a:cs typeface="Calibri" panose="020F0502020204030204" pitchFamily="34" charset="0"/>
                <a:sym typeface="Times New Roman"/>
              </a:rPr>
              <a:t>visualization</a:t>
            </a:r>
            <a:endParaRPr i="0" u="none" strike="noStrike" cap="none" dirty="0">
              <a:solidFill>
                <a:schemeClr val="bg1"/>
              </a:solidFill>
              <a:ea typeface="Calibri" panose="020F0502020204030204" pitchFamily="34" charset="0"/>
              <a:cs typeface="Calibri" panose="020F0502020204030204" pitchFamily="34" charset="0"/>
              <a:sym typeface="Calibri"/>
            </a:endParaRPr>
          </a:p>
        </p:txBody>
      </p:sp>
      <p:sp>
        <p:nvSpPr>
          <p:cNvPr id="115" name="Google Shape;115;p25"/>
          <p:cNvSpPr txBox="1"/>
          <p:nvPr/>
        </p:nvSpPr>
        <p:spPr>
          <a:xfrm>
            <a:off x="3238500" y="2076450"/>
            <a:ext cx="8991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p:txBody>
      </p:sp>
      <p:sp>
        <p:nvSpPr>
          <p:cNvPr id="117" name="Google Shape;117;p25"/>
          <p:cNvSpPr txBox="1"/>
          <p:nvPr/>
        </p:nvSpPr>
        <p:spPr>
          <a:xfrm>
            <a:off x="191575" y="4750800"/>
            <a:ext cx="11034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118" name="Google Shape;118;p25"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spTree>
    <p:extLst>
      <p:ext uri="{BB962C8B-B14F-4D97-AF65-F5344CB8AC3E}">
        <p14:creationId xmlns:p14="http://schemas.microsoft.com/office/powerpoint/2010/main" val="2859961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5"/>
          <p:cNvSpPr txBox="1">
            <a:spLocks noGrp="1"/>
          </p:cNvSpPr>
          <p:nvPr>
            <p:ph type="title"/>
          </p:nvPr>
        </p:nvSpPr>
        <p:spPr>
          <a:xfrm>
            <a:off x="248194" y="147682"/>
            <a:ext cx="9247200" cy="535500"/>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a:latin typeface="Times New Roman"/>
                <a:ea typeface="Times New Roman"/>
                <a:cs typeface="Times New Roman"/>
                <a:sym typeface="Times New Roman"/>
              </a:rPr>
              <a:t>Exploratory Data Analysis [EDA]</a:t>
            </a:r>
            <a:endParaRPr sz="3200">
              <a:latin typeface="Times New Roman"/>
              <a:ea typeface="Times New Roman"/>
              <a:cs typeface="Times New Roman"/>
              <a:sym typeface="Times New Roman"/>
            </a:endParaRPr>
          </a:p>
        </p:txBody>
      </p:sp>
      <p:sp>
        <p:nvSpPr>
          <p:cNvPr id="113" name="Google Shape;113;p25"/>
          <p:cNvSpPr txBox="1">
            <a:spLocks noGrp="1"/>
          </p:cNvSpPr>
          <p:nvPr>
            <p:ph type="sldNum" idx="12"/>
          </p:nvPr>
        </p:nvSpPr>
        <p:spPr>
          <a:prstGeom prst="rect">
            <a:avLst/>
          </a:prstGeom>
          <a:noFill/>
          <a:ln>
            <a:noFill/>
          </a:ln>
        </p:spPr>
        <p:txBody>
          <a:bodyPr spcFirstLastPara="1" wrap="square" lIns="91400" tIns="45675" rIns="91400" bIns="45675"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114" name="Google Shape;114;p25"/>
          <p:cNvSpPr txBox="1"/>
          <p:nvPr/>
        </p:nvSpPr>
        <p:spPr>
          <a:xfrm>
            <a:off x="7639628" y="1315439"/>
            <a:ext cx="4590472" cy="677108"/>
          </a:xfrm>
          <a:prstGeom prst="rect">
            <a:avLst/>
          </a:prstGeom>
          <a:noFill/>
        </p:spPr>
        <p:txBody>
          <a:bodyPr wrap="square" rtlCol="0">
            <a:spAutoFit/>
          </a:bodyPr>
          <a:lstStyle>
            <a:defPPr>
              <a:defRPr lang="en-US"/>
            </a:defPPr>
            <a:lvl1pPr>
              <a:defRPr>
                <a:solidFill>
                  <a:schemeClr val="bg1"/>
                </a:solidFill>
              </a:defRPr>
            </a:lvl1pPr>
          </a:lstStyle>
          <a:p>
            <a:endParaRPr dirty="0">
              <a:sym typeface="Calibri"/>
            </a:endParaRPr>
          </a:p>
          <a:p>
            <a:r>
              <a:rPr lang="en-US" sz="2000" dirty="0">
                <a:sym typeface="Calibri"/>
              </a:rPr>
              <a:t>Before finding Outliers</a:t>
            </a:r>
            <a:endParaRPr sz="2000" dirty="0">
              <a:sym typeface="Calibri"/>
            </a:endParaRPr>
          </a:p>
        </p:txBody>
      </p:sp>
      <p:sp>
        <p:nvSpPr>
          <p:cNvPr id="115" name="Google Shape;115;p25"/>
          <p:cNvSpPr txBox="1"/>
          <p:nvPr/>
        </p:nvSpPr>
        <p:spPr>
          <a:xfrm>
            <a:off x="3238500" y="2076450"/>
            <a:ext cx="8991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17" name="Google Shape;117;p25"/>
          <p:cNvSpPr txBox="1"/>
          <p:nvPr/>
        </p:nvSpPr>
        <p:spPr>
          <a:xfrm>
            <a:off x="191575" y="4750800"/>
            <a:ext cx="110340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118" name="Google Shape;118;p25"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graphicFrame>
        <p:nvGraphicFramePr>
          <p:cNvPr id="2" name="Table 1">
            <a:extLst>
              <a:ext uri="{FF2B5EF4-FFF2-40B4-BE49-F238E27FC236}">
                <a16:creationId xmlns:a16="http://schemas.microsoft.com/office/drawing/2014/main" id="{DE5C674C-49FC-4A73-9861-C4CF52BFD7BC}"/>
              </a:ext>
            </a:extLst>
          </p:cNvPr>
          <p:cNvGraphicFramePr>
            <a:graphicFrameLocks noGrp="1"/>
          </p:cNvGraphicFramePr>
          <p:nvPr/>
        </p:nvGraphicFramePr>
        <p:xfrm>
          <a:off x="191575" y="858672"/>
          <a:ext cx="6690995" cy="2276668"/>
        </p:xfrm>
        <a:graphic>
          <a:graphicData uri="http://schemas.openxmlformats.org/drawingml/2006/table">
            <a:tbl>
              <a:tblPr firstRow="1" firstCol="1" bandRow="1">
                <a:tableStyleId>{5C22544A-7EE6-4342-B048-85BDC9FD1C3A}</a:tableStyleId>
              </a:tblPr>
              <a:tblGrid>
                <a:gridCol w="792480">
                  <a:extLst>
                    <a:ext uri="{9D8B030D-6E8A-4147-A177-3AD203B41FA5}">
                      <a16:colId xmlns:a16="http://schemas.microsoft.com/office/drawing/2014/main" val="1894341019"/>
                    </a:ext>
                  </a:extLst>
                </a:gridCol>
                <a:gridCol w="541020">
                  <a:extLst>
                    <a:ext uri="{9D8B030D-6E8A-4147-A177-3AD203B41FA5}">
                      <a16:colId xmlns:a16="http://schemas.microsoft.com/office/drawing/2014/main" val="563861749"/>
                    </a:ext>
                  </a:extLst>
                </a:gridCol>
                <a:gridCol w="668655">
                  <a:extLst>
                    <a:ext uri="{9D8B030D-6E8A-4147-A177-3AD203B41FA5}">
                      <a16:colId xmlns:a16="http://schemas.microsoft.com/office/drawing/2014/main" val="3994314978"/>
                    </a:ext>
                  </a:extLst>
                </a:gridCol>
                <a:gridCol w="582930">
                  <a:extLst>
                    <a:ext uri="{9D8B030D-6E8A-4147-A177-3AD203B41FA5}">
                      <a16:colId xmlns:a16="http://schemas.microsoft.com/office/drawing/2014/main" val="3584152234"/>
                    </a:ext>
                  </a:extLst>
                </a:gridCol>
                <a:gridCol w="480060">
                  <a:extLst>
                    <a:ext uri="{9D8B030D-6E8A-4147-A177-3AD203B41FA5}">
                      <a16:colId xmlns:a16="http://schemas.microsoft.com/office/drawing/2014/main" val="3557340154"/>
                    </a:ext>
                  </a:extLst>
                </a:gridCol>
                <a:gridCol w="668655">
                  <a:extLst>
                    <a:ext uri="{9D8B030D-6E8A-4147-A177-3AD203B41FA5}">
                      <a16:colId xmlns:a16="http://schemas.microsoft.com/office/drawing/2014/main" val="2148761861"/>
                    </a:ext>
                  </a:extLst>
                </a:gridCol>
                <a:gridCol w="739140">
                  <a:extLst>
                    <a:ext uri="{9D8B030D-6E8A-4147-A177-3AD203B41FA5}">
                      <a16:colId xmlns:a16="http://schemas.microsoft.com/office/drawing/2014/main" val="3107379973"/>
                    </a:ext>
                  </a:extLst>
                </a:gridCol>
                <a:gridCol w="810260">
                  <a:extLst>
                    <a:ext uri="{9D8B030D-6E8A-4147-A177-3AD203B41FA5}">
                      <a16:colId xmlns:a16="http://schemas.microsoft.com/office/drawing/2014/main" val="1922216338"/>
                    </a:ext>
                  </a:extLst>
                </a:gridCol>
                <a:gridCol w="739140">
                  <a:extLst>
                    <a:ext uri="{9D8B030D-6E8A-4147-A177-3AD203B41FA5}">
                      <a16:colId xmlns:a16="http://schemas.microsoft.com/office/drawing/2014/main" val="396760148"/>
                    </a:ext>
                  </a:extLst>
                </a:gridCol>
                <a:gridCol w="668655">
                  <a:extLst>
                    <a:ext uri="{9D8B030D-6E8A-4147-A177-3AD203B41FA5}">
                      <a16:colId xmlns:a16="http://schemas.microsoft.com/office/drawing/2014/main" val="856058189"/>
                    </a:ext>
                  </a:extLst>
                </a:gridCol>
              </a:tblGrid>
              <a:tr h="48260">
                <a:tc>
                  <a:txBody>
                    <a:bodyPr/>
                    <a:lstStyle/>
                    <a:p>
                      <a:pPr>
                        <a:lnSpc>
                          <a:spcPct val="107000"/>
                        </a:lnSpc>
                        <a:spcAft>
                          <a:spcPts val="0"/>
                        </a:spcAft>
                      </a:pPr>
                      <a:r>
                        <a:rPr lang="en-IN" sz="1100">
                          <a:effectLst/>
                        </a:rPr>
                        <a:t>column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Data 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Mean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Median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Mode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dirty="0">
                          <a:effectLst/>
                        </a:rPr>
                        <a:t>Range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variance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standard Deviation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skewness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kurtosis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265013082"/>
                  </a:ext>
                </a:extLst>
              </a:tr>
              <a:tr h="48260">
                <a:tc>
                  <a:txBody>
                    <a:bodyPr/>
                    <a:lstStyle/>
                    <a:p>
                      <a:pPr>
                        <a:lnSpc>
                          <a:spcPct val="107000"/>
                        </a:lnSpc>
                        <a:spcAft>
                          <a:spcPts val="0"/>
                        </a:spcAft>
                      </a:pPr>
                      <a:r>
                        <a:rPr lang="en-IN" sz="1100">
                          <a:effectLst/>
                        </a:rPr>
                        <a:t>Returned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int64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-0.28852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378</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2.9405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1.7148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-129.04785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27745.77</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950498606"/>
                  </a:ext>
                </a:extLst>
              </a:tr>
              <a:tr h="48260">
                <a:tc>
                  <a:txBody>
                    <a:bodyPr/>
                    <a:lstStyle/>
                    <a:p>
                      <a:pPr>
                        <a:lnSpc>
                          <a:spcPct val="107000"/>
                        </a:lnSpc>
                        <a:spcAft>
                          <a:spcPts val="0"/>
                        </a:spcAft>
                      </a:pPr>
                      <a:r>
                        <a:rPr lang="en-IN" sz="1100">
                          <a:effectLst/>
                        </a:rPr>
                        <a:t>Quantity</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int64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2.003282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120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6.2612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2.5022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8.8096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197.092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385613941"/>
                  </a:ext>
                </a:extLst>
              </a:tr>
              <a:tr h="48260">
                <a:tc>
                  <a:txBody>
                    <a:bodyPr/>
                    <a:lstStyle/>
                    <a:p>
                      <a:pPr>
                        <a:lnSpc>
                          <a:spcPct val="107000"/>
                        </a:lnSpc>
                        <a:spcAft>
                          <a:spcPts val="0"/>
                        </a:spcAft>
                      </a:pPr>
                      <a:r>
                        <a:rPr lang="en-IN" sz="1100">
                          <a:effectLst/>
                        </a:rPr>
                        <a:t>TotalCost</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float64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538.6967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77.28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10.92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121054.5</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4531544.1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2128.742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14.1812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376.7646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121431679"/>
                  </a:ext>
                </a:extLst>
              </a:tr>
              <a:tr h="48260">
                <a:tc>
                  <a:txBody>
                    <a:bodyPr/>
                    <a:lstStyle/>
                    <a:p>
                      <a:pPr>
                        <a:lnSpc>
                          <a:spcPct val="107000"/>
                        </a:lnSpc>
                        <a:spcAft>
                          <a:spcPts val="0"/>
                        </a:spcAft>
                      </a:pPr>
                      <a:r>
                        <a:rPr lang="en-IN" sz="1100">
                          <a:effectLst/>
                        </a:rPr>
                        <a:t>NetSales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float64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963.8482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99.4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100620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10255711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3202.4539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8.9836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145.6483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2509964289"/>
                  </a:ext>
                </a:extLst>
              </a:tr>
              <a:tr h="48260">
                <a:tc>
                  <a:txBody>
                    <a:bodyPr/>
                    <a:lstStyle/>
                    <a:p>
                      <a:pPr>
                        <a:lnSpc>
                          <a:spcPct val="107000"/>
                        </a:lnSpc>
                        <a:spcAft>
                          <a:spcPts val="0"/>
                        </a:spcAft>
                      </a:pPr>
                      <a:r>
                        <a:rPr lang="en-IN" sz="1100">
                          <a:effectLst/>
                        </a:rPr>
                        <a:t>ReturnMRP</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float64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116.0616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160801.2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1211865.5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1100.8476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48.25126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5617.403</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692133069"/>
                  </a:ext>
                </a:extLst>
              </a:tr>
            </a:tbl>
          </a:graphicData>
        </a:graphic>
      </p:graphicFrame>
      <p:graphicFrame>
        <p:nvGraphicFramePr>
          <p:cNvPr id="3" name="Table 2">
            <a:extLst>
              <a:ext uri="{FF2B5EF4-FFF2-40B4-BE49-F238E27FC236}">
                <a16:creationId xmlns:a16="http://schemas.microsoft.com/office/drawing/2014/main" id="{7287EE07-9F33-4F63-A3ED-64BB017F1F38}"/>
              </a:ext>
            </a:extLst>
          </p:cNvPr>
          <p:cNvGraphicFramePr>
            <a:graphicFrameLocks noGrp="1"/>
          </p:cNvGraphicFramePr>
          <p:nvPr/>
        </p:nvGraphicFramePr>
        <p:xfrm>
          <a:off x="5337589" y="3569086"/>
          <a:ext cx="6690995" cy="2294638"/>
        </p:xfrm>
        <a:graphic>
          <a:graphicData uri="http://schemas.openxmlformats.org/drawingml/2006/table">
            <a:tbl>
              <a:tblPr firstRow="1" firstCol="1" bandRow="1">
                <a:tableStyleId>{5C22544A-7EE6-4342-B048-85BDC9FD1C3A}</a:tableStyleId>
              </a:tblPr>
              <a:tblGrid>
                <a:gridCol w="792480">
                  <a:extLst>
                    <a:ext uri="{9D8B030D-6E8A-4147-A177-3AD203B41FA5}">
                      <a16:colId xmlns:a16="http://schemas.microsoft.com/office/drawing/2014/main" val="3823965074"/>
                    </a:ext>
                  </a:extLst>
                </a:gridCol>
                <a:gridCol w="541020">
                  <a:extLst>
                    <a:ext uri="{9D8B030D-6E8A-4147-A177-3AD203B41FA5}">
                      <a16:colId xmlns:a16="http://schemas.microsoft.com/office/drawing/2014/main" val="1930204653"/>
                    </a:ext>
                  </a:extLst>
                </a:gridCol>
                <a:gridCol w="668655">
                  <a:extLst>
                    <a:ext uri="{9D8B030D-6E8A-4147-A177-3AD203B41FA5}">
                      <a16:colId xmlns:a16="http://schemas.microsoft.com/office/drawing/2014/main" val="2889607878"/>
                    </a:ext>
                  </a:extLst>
                </a:gridCol>
                <a:gridCol w="582930">
                  <a:extLst>
                    <a:ext uri="{9D8B030D-6E8A-4147-A177-3AD203B41FA5}">
                      <a16:colId xmlns:a16="http://schemas.microsoft.com/office/drawing/2014/main" val="238751757"/>
                    </a:ext>
                  </a:extLst>
                </a:gridCol>
                <a:gridCol w="480060">
                  <a:extLst>
                    <a:ext uri="{9D8B030D-6E8A-4147-A177-3AD203B41FA5}">
                      <a16:colId xmlns:a16="http://schemas.microsoft.com/office/drawing/2014/main" val="3476822590"/>
                    </a:ext>
                  </a:extLst>
                </a:gridCol>
                <a:gridCol w="668655">
                  <a:extLst>
                    <a:ext uri="{9D8B030D-6E8A-4147-A177-3AD203B41FA5}">
                      <a16:colId xmlns:a16="http://schemas.microsoft.com/office/drawing/2014/main" val="3597358826"/>
                    </a:ext>
                  </a:extLst>
                </a:gridCol>
                <a:gridCol w="739140">
                  <a:extLst>
                    <a:ext uri="{9D8B030D-6E8A-4147-A177-3AD203B41FA5}">
                      <a16:colId xmlns:a16="http://schemas.microsoft.com/office/drawing/2014/main" val="3026567134"/>
                    </a:ext>
                  </a:extLst>
                </a:gridCol>
                <a:gridCol w="810260">
                  <a:extLst>
                    <a:ext uri="{9D8B030D-6E8A-4147-A177-3AD203B41FA5}">
                      <a16:colId xmlns:a16="http://schemas.microsoft.com/office/drawing/2014/main" val="2773395855"/>
                    </a:ext>
                  </a:extLst>
                </a:gridCol>
                <a:gridCol w="739140">
                  <a:extLst>
                    <a:ext uri="{9D8B030D-6E8A-4147-A177-3AD203B41FA5}">
                      <a16:colId xmlns:a16="http://schemas.microsoft.com/office/drawing/2014/main" val="3601781382"/>
                    </a:ext>
                  </a:extLst>
                </a:gridCol>
                <a:gridCol w="668655">
                  <a:extLst>
                    <a:ext uri="{9D8B030D-6E8A-4147-A177-3AD203B41FA5}">
                      <a16:colId xmlns:a16="http://schemas.microsoft.com/office/drawing/2014/main" val="1549673223"/>
                    </a:ext>
                  </a:extLst>
                </a:gridCol>
              </a:tblGrid>
              <a:tr h="89723">
                <a:tc>
                  <a:txBody>
                    <a:bodyPr/>
                    <a:lstStyle/>
                    <a:p>
                      <a:pPr>
                        <a:lnSpc>
                          <a:spcPct val="107000"/>
                        </a:lnSpc>
                        <a:spcAft>
                          <a:spcPts val="0"/>
                        </a:spcAft>
                      </a:pPr>
                      <a:r>
                        <a:rPr lang="en-IN" sz="1100">
                          <a:effectLst/>
                        </a:rPr>
                        <a:t>column name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Data type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Mean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Median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dirty="0">
                          <a:effectLst/>
                        </a:rPr>
                        <a:t>Mode</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Range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variance</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standard Deviation</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skewness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kurtosis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599567990"/>
                  </a:ext>
                </a:extLst>
              </a:tr>
              <a:tr h="508566">
                <a:tc>
                  <a:txBody>
                    <a:bodyPr/>
                    <a:lstStyle/>
                    <a:p>
                      <a:pPr>
                        <a:lnSpc>
                          <a:spcPct val="107000"/>
                        </a:lnSpc>
                        <a:spcAft>
                          <a:spcPts val="0"/>
                        </a:spcAft>
                      </a:pPr>
                      <a:r>
                        <a:rPr lang="en-IN" sz="1100">
                          <a:effectLst/>
                        </a:rPr>
                        <a:t>Returned</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int64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770135420"/>
                  </a:ext>
                </a:extLst>
              </a:tr>
              <a:tr h="387927">
                <a:tc>
                  <a:txBody>
                    <a:bodyPr/>
                    <a:lstStyle/>
                    <a:p>
                      <a:pPr>
                        <a:lnSpc>
                          <a:spcPct val="107000"/>
                        </a:lnSpc>
                        <a:spcAft>
                          <a:spcPts val="0"/>
                        </a:spcAft>
                      </a:pPr>
                      <a:r>
                        <a:rPr lang="en-IN" sz="1100" dirty="0">
                          <a:effectLst/>
                        </a:rPr>
                        <a:t>Quantity</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int64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3.5</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1.20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1.09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0.34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-0.93</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3862258499"/>
                  </a:ext>
                </a:extLst>
              </a:tr>
              <a:tr h="48260">
                <a:tc>
                  <a:txBody>
                    <a:bodyPr/>
                    <a:lstStyle/>
                    <a:p>
                      <a:pPr>
                        <a:lnSpc>
                          <a:spcPct val="107000"/>
                        </a:lnSpc>
                        <a:spcAft>
                          <a:spcPts val="0"/>
                        </a:spcAft>
                      </a:pPr>
                      <a:r>
                        <a:rPr lang="en-IN" sz="1100" dirty="0" err="1">
                          <a:effectLst/>
                        </a:rPr>
                        <a:t>TotalCost</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float64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170.92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77.28</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584.62</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584.64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39290.81</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198.21</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1.20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4146539360"/>
                  </a:ext>
                </a:extLst>
              </a:tr>
              <a:tr h="171161">
                <a:tc>
                  <a:txBody>
                    <a:bodyPr/>
                    <a:lstStyle/>
                    <a:p>
                      <a:pPr>
                        <a:lnSpc>
                          <a:spcPct val="107000"/>
                        </a:lnSpc>
                        <a:spcAft>
                          <a:spcPts val="0"/>
                        </a:spcAft>
                      </a:pPr>
                      <a:r>
                        <a:rPr lang="en-IN" sz="1100">
                          <a:effectLst/>
                        </a:rPr>
                        <a:t>NetSales</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a:effectLst/>
                        </a:rPr>
                        <a:t>float64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304.57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99.4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07000"/>
                        </a:lnSpc>
                        <a:spcAft>
                          <a:spcPts val="0"/>
                        </a:spcAft>
                      </a:pPr>
                      <a:r>
                        <a:rPr lang="en-IN" sz="1100">
                          <a:effectLst/>
                        </a:rPr>
                        <a:t>1104.97</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155509.86</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394.34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3202.4539</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  1.20 </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-0.14</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5326807"/>
                  </a:ext>
                </a:extLst>
              </a:tr>
              <a:tr h="48260">
                <a:tc>
                  <a:txBody>
                    <a:bodyPr/>
                    <a:lstStyle/>
                    <a:p>
                      <a:pPr>
                        <a:lnSpc>
                          <a:spcPct val="107000"/>
                        </a:lnSpc>
                        <a:spcAft>
                          <a:spcPts val="0"/>
                        </a:spcAft>
                      </a:pPr>
                      <a:r>
                        <a:rPr lang="en-IN" sz="1100">
                          <a:effectLst/>
                        </a:rPr>
                        <a:t>ReturnMRP</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nSpc>
                          <a:spcPct val="107000"/>
                        </a:lnSpc>
                        <a:spcAft>
                          <a:spcPts val="0"/>
                        </a:spcAft>
                      </a:pPr>
                      <a:r>
                        <a:rPr lang="en-IN" sz="1100" dirty="0">
                          <a:effectLst/>
                        </a:rPr>
                        <a:t>float64</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07000"/>
                        </a:lnSpc>
                        <a:spcAft>
                          <a:spcPts val="0"/>
                        </a:spcAft>
                      </a:pPr>
                      <a:r>
                        <a:rPr lang="en-IN" sz="1100">
                          <a:effectLst/>
                        </a:rPr>
                        <a:t>0.0</a:t>
                      </a:r>
                      <a:endParaRPr lang="en-IN"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r">
                        <a:lnSpc>
                          <a:spcPct val="107000"/>
                        </a:lnSpc>
                        <a:spcAft>
                          <a:spcPts val="0"/>
                        </a:spcAft>
                      </a:pPr>
                      <a:r>
                        <a:rPr lang="en-IN" sz="1100" dirty="0">
                          <a:effectLst/>
                        </a:rPr>
                        <a:t>0.0</a:t>
                      </a:r>
                      <a:endParaRPr lang="en-IN"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extLst>
                  <a:ext uri="{0D108BD9-81ED-4DB2-BD59-A6C34878D82A}">
                    <a16:rowId xmlns:a16="http://schemas.microsoft.com/office/drawing/2014/main" val="1478952575"/>
                  </a:ext>
                </a:extLst>
              </a:tr>
            </a:tbl>
          </a:graphicData>
        </a:graphic>
      </p:graphicFrame>
      <p:sp>
        <p:nvSpPr>
          <p:cNvPr id="4" name="TextBox 3">
            <a:extLst>
              <a:ext uri="{FF2B5EF4-FFF2-40B4-BE49-F238E27FC236}">
                <a16:creationId xmlns:a16="http://schemas.microsoft.com/office/drawing/2014/main" id="{D8E79EE3-E143-4115-ADB1-56A16076EB75}"/>
              </a:ext>
            </a:extLst>
          </p:cNvPr>
          <p:cNvSpPr txBox="1"/>
          <p:nvPr/>
        </p:nvSpPr>
        <p:spPr>
          <a:xfrm>
            <a:off x="1468583" y="4581568"/>
            <a:ext cx="3749963" cy="400110"/>
          </a:xfrm>
          <a:prstGeom prst="rect">
            <a:avLst/>
          </a:prstGeom>
          <a:noFill/>
        </p:spPr>
        <p:txBody>
          <a:bodyPr wrap="square" rtlCol="0">
            <a:spAutoFit/>
          </a:bodyPr>
          <a:lstStyle/>
          <a:p>
            <a:r>
              <a:rPr lang="en-US" sz="2000" dirty="0">
                <a:solidFill>
                  <a:schemeClr val="bg1"/>
                </a:solidFill>
              </a:rPr>
              <a:t>After finding Outliers</a:t>
            </a:r>
            <a:endParaRPr lang="en-IN" sz="2000" dirty="0">
              <a:solidFill>
                <a:schemeClr val="bg1"/>
              </a:solidFill>
            </a:endParaRPr>
          </a:p>
        </p:txBody>
      </p:sp>
    </p:spTree>
    <p:extLst>
      <p:ext uri="{BB962C8B-B14F-4D97-AF65-F5344CB8AC3E}">
        <p14:creationId xmlns:p14="http://schemas.microsoft.com/office/powerpoint/2010/main" val="316669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32"/>
          <p:cNvSpPr txBox="1">
            <a:spLocks noGrp="1"/>
          </p:cNvSpPr>
          <p:nvPr>
            <p:ph type="title"/>
          </p:nvPr>
        </p:nvSpPr>
        <p:spPr>
          <a:xfrm>
            <a:off x="228600" y="177790"/>
            <a:ext cx="10515600" cy="535487"/>
          </a:xfrm>
          <a:prstGeom prst="rect">
            <a:avLst/>
          </a:prstGeom>
          <a:noFill/>
          <a:ln>
            <a:noFill/>
          </a:ln>
        </p:spPr>
        <p:txBody>
          <a:bodyPr spcFirstLastPara="1" wrap="square" lIns="91400" tIns="45675" rIns="91400" bIns="45675" anchor="ctr" anchorCtr="0">
            <a:spAutoFit/>
          </a:bodyPr>
          <a:lstStyle/>
          <a:p>
            <a:pPr marL="0" lvl="0" indent="0" algn="l" rtl="0">
              <a:lnSpc>
                <a:spcPct val="90000"/>
              </a:lnSpc>
              <a:spcBef>
                <a:spcPts val="0"/>
              </a:spcBef>
              <a:spcAft>
                <a:spcPts val="0"/>
              </a:spcAft>
              <a:buClr>
                <a:schemeClr val="dk1"/>
              </a:buClr>
              <a:buSzPts val="2300"/>
              <a:buFont typeface="Georgia"/>
              <a:buNone/>
            </a:pPr>
            <a:r>
              <a:rPr lang="en-US" sz="3200" b="1" dirty="0">
                <a:solidFill>
                  <a:schemeClr val="bg1"/>
                </a:solidFill>
                <a:latin typeface="Times New Roman"/>
                <a:ea typeface="Times New Roman"/>
                <a:cs typeface="Times New Roman"/>
                <a:sym typeface="Times New Roman"/>
              </a:rPr>
              <a:t>Data Visualization </a:t>
            </a:r>
            <a:endParaRPr dirty="0">
              <a:solidFill>
                <a:schemeClr val="bg1"/>
              </a:solidFill>
            </a:endParaRPr>
          </a:p>
        </p:txBody>
      </p:sp>
      <p:sp>
        <p:nvSpPr>
          <p:cNvPr id="137" name="Google Shape;137;p32"/>
          <p:cNvSpPr txBox="1"/>
          <p:nvPr/>
        </p:nvSpPr>
        <p:spPr>
          <a:xfrm>
            <a:off x="666750" y="1352550"/>
            <a:ext cx="109728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38" name="Google Shape;138;p32"/>
          <p:cNvSpPr txBox="1"/>
          <p:nvPr/>
        </p:nvSpPr>
        <p:spPr>
          <a:xfrm>
            <a:off x="228600" y="1245175"/>
            <a:ext cx="6046884" cy="2893069"/>
          </a:xfrm>
          <a:prstGeom prst="rect">
            <a:avLst/>
          </a:prstGeom>
          <a:noFill/>
          <a:ln>
            <a:noFill/>
          </a:ln>
        </p:spPr>
        <p:txBody>
          <a:bodyPr spcFirstLastPara="1" wrap="square" lIns="91425" tIns="91425" rIns="91425" bIns="91425" anchor="t" anchorCtr="0">
            <a:spAutoFit/>
          </a:bodyPr>
          <a:lstStyle/>
          <a:p>
            <a:pPr lvl="0"/>
            <a:r>
              <a:rPr lang="en-IN" dirty="0">
                <a:solidFill>
                  <a:schemeClr val="bg1"/>
                </a:solidFill>
              </a:rPr>
              <a:t>This suggests that the majority of transactions involve low quantities.</a:t>
            </a:r>
          </a:p>
          <a:p>
            <a:pPr lvl="0"/>
            <a:endParaRPr lang="en-IN" dirty="0">
              <a:solidFill>
                <a:schemeClr val="bg1"/>
              </a:solidFill>
            </a:endParaRPr>
          </a:p>
          <a:p>
            <a:pPr marL="285750" lvl="0" indent="-285750">
              <a:buFont typeface="Arial" panose="020B0604020202020204" pitchFamily="34" charset="0"/>
              <a:buChar char="•"/>
            </a:pPr>
            <a:r>
              <a:rPr lang="en-IN" dirty="0">
                <a:solidFill>
                  <a:schemeClr val="bg1"/>
                </a:solidFill>
              </a:rPr>
              <a:t> As the quantity increases beyond 20, the Net Sales tend to decrease, with some outliers. </a:t>
            </a:r>
          </a:p>
          <a:p>
            <a:pPr marL="285750" lvl="0" indent="-285750">
              <a:buFont typeface="Arial" panose="020B0604020202020204" pitchFamily="34" charset="0"/>
              <a:buChar char="•"/>
            </a:pPr>
            <a:endParaRPr lang="en-IN" dirty="0">
              <a:solidFill>
                <a:schemeClr val="bg1"/>
              </a:solidFill>
            </a:endParaRPr>
          </a:p>
          <a:p>
            <a:pPr marL="285750" lvl="0" indent="-285750">
              <a:buFont typeface="Arial" panose="020B0604020202020204" pitchFamily="34" charset="0"/>
              <a:buChar char="•"/>
            </a:pPr>
            <a:r>
              <a:rPr lang="en-IN" dirty="0">
                <a:solidFill>
                  <a:schemeClr val="bg1"/>
                </a:solidFill>
              </a:rPr>
              <a:t>There are very few high-quantity transactions, and those that do exist generally have lower Net Sales compared to the low-quantity, high-sales cluster.</a:t>
            </a: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Calibri"/>
              <a:ea typeface="Calibri"/>
              <a:cs typeface="Calibri"/>
              <a:sym typeface="Calibri"/>
            </a:endParaRPr>
          </a:p>
        </p:txBody>
      </p:sp>
      <p:pic>
        <p:nvPicPr>
          <p:cNvPr id="139" name="Google Shape;139;p32" descr="360DigiTMG Reviews - 52 Reviews of 360digitmg.com | Sitejabber"/>
          <p:cNvPicPr preferRelativeResize="0"/>
          <p:nvPr/>
        </p:nvPicPr>
        <p:blipFill rotWithShape="1">
          <a:blip r:embed="rId3">
            <a:alphaModFix/>
          </a:blip>
          <a:srcRect/>
          <a:stretch/>
        </p:blipFill>
        <p:spPr>
          <a:xfrm>
            <a:off x="9751545" y="5952931"/>
            <a:ext cx="2277039" cy="808338"/>
          </a:xfrm>
          <a:prstGeom prst="rect">
            <a:avLst/>
          </a:prstGeom>
          <a:noFill/>
          <a:ln>
            <a:noFill/>
          </a:ln>
        </p:spPr>
      </p:pic>
      <p:pic>
        <p:nvPicPr>
          <p:cNvPr id="1029" name="Picture 5">
            <a:extLst>
              <a:ext uri="{FF2B5EF4-FFF2-40B4-BE49-F238E27FC236}">
                <a16:creationId xmlns:a16="http://schemas.microsoft.com/office/drawing/2014/main" id="{C6B65517-DC9F-4148-A129-92093125FD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75484" y="251681"/>
            <a:ext cx="5753100" cy="55949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5313019"/>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735</TotalTime>
  <Words>999</Words>
  <Application>Microsoft Office PowerPoint</Application>
  <PresentationFormat>Widescreen</PresentationFormat>
  <Paragraphs>250</Paragraphs>
  <Slides>15</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Georgia</vt:lpstr>
      <vt:lpstr>Times New Roman</vt:lpstr>
      <vt:lpstr>Wingdings 3</vt:lpstr>
      <vt:lpstr>Slice</vt:lpstr>
      <vt:lpstr>Medical Inventory Optimization </vt:lpstr>
      <vt:lpstr>Contents</vt:lpstr>
      <vt:lpstr>Business Problem</vt:lpstr>
      <vt:lpstr>Project overview And Scope</vt:lpstr>
      <vt:lpstr>Project Architecture</vt:lpstr>
      <vt:lpstr>Data Dictionary </vt:lpstr>
      <vt:lpstr>Exploratory Data Analysis [EDA]</vt:lpstr>
      <vt:lpstr>Exploratory Data Analysis [EDA]</vt:lpstr>
      <vt:lpstr>Data Visualization </vt:lpstr>
      <vt:lpstr>Data Visualization </vt:lpstr>
      <vt:lpstr>Data Visualization </vt:lpstr>
      <vt:lpstr>Data Visualization </vt:lpstr>
      <vt:lpstr>Business Insights</vt:lpstr>
      <vt:lpstr>Business Insights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Medical Inventory Optimization </dc:title>
  <dc:creator>VIKAS BARTHWAL</dc:creator>
  <cp:lastModifiedBy>ADMIN</cp:lastModifiedBy>
  <cp:revision>40</cp:revision>
  <dcterms:created xsi:type="dcterms:W3CDTF">2022-02-16T01:47:29Z</dcterms:created>
  <dcterms:modified xsi:type="dcterms:W3CDTF">2024-07-25T11:39:06Z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49deba9595b64033890e84905b5c3bc0</vt:lpwstr>
  </property>
</Properties>
</file>